
<file path=[Content_Types].xml><?xml version="1.0" encoding="utf-8"?>
<Types xmlns="http://schemas.openxmlformats.org/package/2006/content-types">
  <Default Extension="jpeg" ContentType="image/jpeg"/>
  <Default Extension="m4a" ContentType="audio/mp4"/>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9"/>
  </p:notesMasterIdLst>
  <p:sldIdLst>
    <p:sldId id="256" r:id="rId2"/>
    <p:sldId id="257" r:id="rId3"/>
    <p:sldId id="262" r:id="rId4"/>
    <p:sldId id="281" r:id="rId5"/>
    <p:sldId id="261" r:id="rId6"/>
    <p:sldId id="282" r:id="rId7"/>
    <p:sldId id="283" r:id="rId8"/>
    <p:sldId id="284" r:id="rId9"/>
    <p:sldId id="263" r:id="rId10"/>
    <p:sldId id="285" r:id="rId11"/>
    <p:sldId id="286" r:id="rId12"/>
    <p:sldId id="287" r:id="rId13"/>
    <p:sldId id="288" r:id="rId14"/>
    <p:sldId id="289" r:id="rId15"/>
    <p:sldId id="291" r:id="rId16"/>
    <p:sldId id="290" r:id="rId17"/>
    <p:sldId id="269" r:id="rId18"/>
    <p:sldId id="259" r:id="rId19"/>
    <p:sldId id="292" r:id="rId20"/>
    <p:sldId id="271" r:id="rId21"/>
    <p:sldId id="265" r:id="rId22"/>
    <p:sldId id="270" r:id="rId23"/>
    <p:sldId id="260" r:id="rId24"/>
    <p:sldId id="266" r:id="rId25"/>
    <p:sldId id="267" r:id="rId26"/>
    <p:sldId id="276" r:id="rId27"/>
    <p:sldId id="293" r:id="rId28"/>
  </p:sldIdLst>
  <p:sldSz cx="12192000" cy="6858000"/>
  <p:notesSz cx="6858000" cy="9144000"/>
  <p:defaultTextStyle>
    <a:defPPr>
      <a:defRPr lang="en-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0487"/>
    <p:restoredTop sz="94424"/>
  </p:normalViewPr>
  <p:slideViewPr>
    <p:cSldViewPr snapToGrid="0">
      <p:cViewPr varScale="1">
        <p:scale>
          <a:sx n="133" d="100"/>
          <a:sy n="133" d="100"/>
        </p:scale>
        <p:origin x="224" y="264"/>
      </p:cViewPr>
      <p:guideLst/>
    </p:cSldViewPr>
  </p:slideViewPr>
  <p:notesTextViewPr>
    <p:cViewPr>
      <p:scale>
        <a:sx n="1" d="1"/>
        <a:sy n="1" d="1"/>
      </p:scale>
      <p:origin x="0" y="0"/>
    </p:cViewPr>
  </p:notesTextViewPr>
  <p:sorterViewPr>
    <p:cViewPr>
      <p:scale>
        <a:sx n="112" d="100"/>
        <a:sy n="112" d="100"/>
      </p:scale>
      <p:origin x="0" y="0"/>
    </p:cViewPr>
  </p:sorterViewPr>
  <p:notesViewPr>
    <p:cSldViewPr snapToGrid="0">
      <p:cViewPr>
        <p:scale>
          <a:sx n="166" d="100"/>
          <a:sy n="166" d="100"/>
        </p:scale>
        <p:origin x="1552" y="-261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MX"/>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54BAEE7-2882-BC4D-B083-FF9B595B959E}" type="datetimeFigureOut">
              <a:rPr lang="en-MX" smtClean="0"/>
              <a:t>3/28/23</a:t>
            </a:fld>
            <a:endParaRPr lang="en-MX"/>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MX"/>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X"/>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MX"/>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6A6DF05-F4E8-3749-95F7-7DD473650437}" type="slidenum">
              <a:rPr lang="en-MX" smtClean="0"/>
              <a:t>‹#›</a:t>
            </a:fld>
            <a:endParaRPr lang="en-MX"/>
          </a:p>
        </p:txBody>
      </p:sp>
    </p:spTree>
    <p:extLst>
      <p:ext uri="{BB962C8B-B14F-4D97-AF65-F5344CB8AC3E}">
        <p14:creationId xmlns:p14="http://schemas.microsoft.com/office/powerpoint/2010/main" val="31945913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&gt; Play Song by Yvette Elliman titled “I Don’t Know How to Love Him” EMBEDDED IN FIRE LOGS ABOVE: CLICK ON SOUND SYMBOL.</a:t>
            </a:r>
          </a:p>
          <a:p>
            <a:r>
              <a:rPr lang="en-US" dirty="0"/>
              <a:t>&gt; INTRODUCTION TO LOVE AS A 4</a:t>
            </a:r>
            <a:r>
              <a:rPr lang="en-US" baseline="30000" dirty="0"/>
              <a:t>TH</a:t>
            </a:r>
            <a:r>
              <a:rPr lang="en-US" dirty="0"/>
              <a:t> FUEL SHOULD BE PRECEDED BY A SHORT DISCUSSION OF HOW LOVE FITS INTO THE LISTENERS EXPERIENCE.  SLIDE 8 OF THE PRESENTATION ENTITLED “</a:t>
            </a:r>
            <a:r>
              <a:rPr lang="en-US" b="1" dirty="0"/>
              <a:t>OUR PERSONAL JOURNEY STORY BOARD” PROVIDES THE IDEA THAT LOVE COULD BE THE ENERGY THAT COULD REMOVE THE DEBRIS IMPACTED IN OUR THINKING, OUR UNHAPPY, DISHARMONIOUS AUTOMATIC RESPONSES TO OUR LOVED ONES, FRIENDS AND OTHERS...</a:t>
            </a:r>
            <a:endParaRPr lang="en-MX" dirty="0"/>
          </a:p>
        </p:txBody>
      </p:sp>
      <p:sp>
        <p:nvSpPr>
          <p:cNvPr id="4" name="Slide Number Placeholder 3"/>
          <p:cNvSpPr>
            <a:spLocks noGrp="1"/>
          </p:cNvSpPr>
          <p:nvPr>
            <p:ph type="sldNum" sz="quarter" idx="5"/>
          </p:nvPr>
        </p:nvSpPr>
        <p:spPr/>
        <p:txBody>
          <a:bodyPr/>
          <a:lstStyle/>
          <a:p>
            <a:fld id="{56A6DF05-F4E8-3749-95F7-7DD473650437}" type="slidenum">
              <a:rPr lang="en-MX" smtClean="0"/>
              <a:t>1</a:t>
            </a:fld>
            <a:endParaRPr lang="en-MX"/>
          </a:p>
        </p:txBody>
      </p:sp>
    </p:spTree>
    <p:extLst>
      <p:ext uri="{BB962C8B-B14F-4D97-AF65-F5344CB8AC3E}">
        <p14:creationId xmlns:p14="http://schemas.microsoft.com/office/powerpoint/2010/main" val="27797833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Schweitzer’s contributions to interpretation of Pauline Christianity concern the role of Paul’s mysticism of “being in Christ” as primary and the doctrine of justification by faith alone as believed by Martin Luther as secondary.  (Wikipedia) Beliefs and ideologies related to “extraordinary experiences and states of mind.”</a:t>
            </a:r>
          </a:p>
        </p:txBody>
      </p:sp>
      <p:sp>
        <p:nvSpPr>
          <p:cNvPr id="4" name="Slide Number Placeholder 3"/>
          <p:cNvSpPr>
            <a:spLocks noGrp="1"/>
          </p:cNvSpPr>
          <p:nvPr>
            <p:ph type="sldNum" sz="quarter" idx="5"/>
          </p:nvPr>
        </p:nvSpPr>
        <p:spPr/>
        <p:txBody>
          <a:bodyPr/>
          <a:lstStyle/>
          <a:p>
            <a:fld id="{56A6DF05-F4E8-3749-95F7-7DD473650437}" type="slidenum">
              <a:rPr lang="en-MX" smtClean="0"/>
              <a:t>12</a:t>
            </a:fld>
            <a:endParaRPr lang="en-MX"/>
          </a:p>
        </p:txBody>
      </p:sp>
    </p:spTree>
    <p:extLst>
      <p:ext uri="{BB962C8B-B14F-4D97-AF65-F5344CB8AC3E}">
        <p14:creationId xmlns:p14="http://schemas.microsoft.com/office/powerpoint/2010/main" val="30746986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dirty="0"/>
              <a:t>*NOTE: Details of JOY:  Imaging the last of life: Live it with Joy or live it in misery?</a:t>
            </a:r>
          </a:p>
          <a:p>
            <a:endParaRPr lang="en-US" dirty="0"/>
          </a:p>
        </p:txBody>
      </p:sp>
      <p:sp>
        <p:nvSpPr>
          <p:cNvPr id="4" name="Slide Number Placeholder 3"/>
          <p:cNvSpPr>
            <a:spLocks noGrp="1"/>
          </p:cNvSpPr>
          <p:nvPr>
            <p:ph type="sldNum" sz="quarter" idx="5"/>
          </p:nvPr>
        </p:nvSpPr>
        <p:spPr/>
        <p:txBody>
          <a:bodyPr/>
          <a:lstStyle/>
          <a:p>
            <a:fld id="{56A6DF05-F4E8-3749-95F7-7DD473650437}" type="slidenum">
              <a:rPr lang="en-MX" smtClean="0"/>
              <a:t>13</a:t>
            </a:fld>
            <a:endParaRPr lang="en-MX"/>
          </a:p>
        </p:txBody>
      </p:sp>
    </p:spTree>
    <p:extLst>
      <p:ext uri="{BB962C8B-B14F-4D97-AF65-F5344CB8AC3E}">
        <p14:creationId xmlns:p14="http://schemas.microsoft.com/office/powerpoint/2010/main" val="33376137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A6DF05-F4E8-3749-95F7-7DD473650437}" type="slidenum">
              <a:rPr lang="en-MX" smtClean="0"/>
              <a:t>14</a:t>
            </a:fld>
            <a:endParaRPr lang="en-MX"/>
          </a:p>
        </p:txBody>
      </p:sp>
    </p:spTree>
    <p:extLst>
      <p:ext uri="{BB962C8B-B14F-4D97-AF65-F5344CB8AC3E}">
        <p14:creationId xmlns:p14="http://schemas.microsoft.com/office/powerpoint/2010/main" val="28382230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*Hope gives us a destination, a sense of direction for getting there, and the energy to get started.</a:t>
            </a:r>
          </a:p>
          <a:p>
            <a:endParaRPr lang="en-US" dirty="0"/>
          </a:p>
        </p:txBody>
      </p:sp>
      <p:sp>
        <p:nvSpPr>
          <p:cNvPr id="4" name="Slide Number Placeholder 3"/>
          <p:cNvSpPr>
            <a:spLocks noGrp="1"/>
          </p:cNvSpPr>
          <p:nvPr>
            <p:ph type="sldNum" sz="quarter" idx="5"/>
          </p:nvPr>
        </p:nvSpPr>
        <p:spPr/>
        <p:txBody>
          <a:bodyPr/>
          <a:lstStyle/>
          <a:p>
            <a:fld id="{56A6DF05-F4E8-3749-95F7-7DD473650437}" type="slidenum">
              <a:rPr lang="en-MX" smtClean="0"/>
              <a:t>15</a:t>
            </a:fld>
            <a:endParaRPr lang="en-MX"/>
          </a:p>
        </p:txBody>
      </p:sp>
    </p:spTree>
    <p:extLst>
      <p:ext uri="{BB962C8B-B14F-4D97-AF65-F5344CB8AC3E}">
        <p14:creationId xmlns:p14="http://schemas.microsoft.com/office/powerpoint/2010/main" val="1577967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rgbClr val="0070C0"/>
                </a:solidFill>
              </a:rPr>
              <a:t>* Holding Environment </a:t>
            </a:r>
            <a:r>
              <a:rPr lang="en-US" dirty="0"/>
              <a:t>– See Notes in Slide 10 and in Engineering Sustainability Volume II document that is part of this Guide to Sustainability.</a:t>
            </a:r>
          </a:p>
        </p:txBody>
      </p:sp>
      <p:sp>
        <p:nvSpPr>
          <p:cNvPr id="4" name="Slide Number Placeholder 3"/>
          <p:cNvSpPr>
            <a:spLocks noGrp="1"/>
          </p:cNvSpPr>
          <p:nvPr>
            <p:ph type="sldNum" sz="quarter" idx="5"/>
          </p:nvPr>
        </p:nvSpPr>
        <p:spPr/>
        <p:txBody>
          <a:bodyPr/>
          <a:lstStyle/>
          <a:p>
            <a:fld id="{56A6DF05-F4E8-3749-95F7-7DD473650437}" type="slidenum">
              <a:rPr lang="en-MX" smtClean="0"/>
              <a:t>24</a:t>
            </a:fld>
            <a:endParaRPr lang="en-MX"/>
          </a:p>
        </p:txBody>
      </p:sp>
    </p:spTree>
    <p:extLst>
      <p:ext uri="{BB962C8B-B14F-4D97-AF65-F5344CB8AC3E}">
        <p14:creationId xmlns:p14="http://schemas.microsoft.com/office/powerpoint/2010/main" val="25986899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A6DF05-F4E8-3749-95F7-7DD473650437}" type="slidenum">
              <a:rPr lang="en-MX" smtClean="0"/>
              <a:t>26</a:t>
            </a:fld>
            <a:endParaRPr lang="en-MX"/>
          </a:p>
        </p:txBody>
      </p:sp>
    </p:spTree>
    <p:extLst>
      <p:ext uri="{BB962C8B-B14F-4D97-AF65-F5344CB8AC3E}">
        <p14:creationId xmlns:p14="http://schemas.microsoft.com/office/powerpoint/2010/main" val="4579729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dirty="0">
                <a:effectLst/>
                <a:latin typeface="Calibri" panose="020F0502020204030204" pitchFamily="34" charset="0"/>
                <a:ea typeface="Times New Roman" panose="02020603050405020304" pitchFamily="18" charset="0"/>
                <a:cs typeface="Times New Roman" panose="02020603050405020304" pitchFamily="18" charset="0"/>
              </a:rPr>
              <a:t>(Reference LOVE, Leo </a:t>
            </a:r>
            <a:r>
              <a:rPr lang="en-US" sz="1200" dirty="0" err="1">
                <a:effectLst/>
                <a:latin typeface="Calibri" panose="020F0502020204030204" pitchFamily="34" charset="0"/>
                <a:ea typeface="Times New Roman" panose="02020603050405020304" pitchFamily="18" charset="0"/>
                <a:cs typeface="Times New Roman" panose="02020603050405020304" pitchFamily="18" charset="0"/>
              </a:rPr>
              <a:t>Buscaglia</a:t>
            </a: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Fawcett Crest, New York, 1972)</a:t>
            </a:r>
          </a:p>
          <a:p>
            <a:pPr marL="171450" indent="-171450" algn="l">
              <a:buFont typeface="Arial" panose="020B0604020202020204" pitchFamily="34" charset="0"/>
              <a:buChar char="•"/>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Universal Love - the Energy that formed the Universe for approximately 14 billion years, created the Sun approximately 4 billion years ago and nourishes it to continue growing... Sustainability...</a:t>
            </a:r>
          </a:p>
          <a:p>
            <a:pPr marL="171450" indent="-171450" algn="l">
              <a:buFont typeface="Arial" panose="020B0604020202020204" pitchFamily="34" charset="0"/>
              <a:buChar char="•"/>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A foundational component of Engineering Sustainability – a Program that seeks an engineering path to </a:t>
            </a:r>
            <a:r>
              <a:rPr lang="en-US" sz="1200" dirty="0" err="1">
                <a:effectLst/>
                <a:latin typeface="Calibri" panose="020F0502020204030204" pitchFamily="34" charset="0"/>
                <a:ea typeface="Times New Roman" panose="02020603050405020304" pitchFamily="18" charset="0"/>
                <a:cs typeface="Times New Roman" panose="02020603050405020304" pitchFamily="18" charset="0"/>
              </a:rPr>
              <a:t>Sustainabilty</a:t>
            </a: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using the instructions contained in the Revelation, the last Chapter in the Christian bible as a major reference</a:t>
            </a:r>
            <a:endParaRPr lang="en-MX" sz="1200">
              <a:effectLst/>
              <a:latin typeface="Calibri" panose="020F0502020204030204" pitchFamily="34" charset="0"/>
              <a:ea typeface="Times New Roman" panose="02020603050405020304" pitchFamily="18" charset="0"/>
              <a:cs typeface="Times New Roman" panose="02020603050405020304" pitchFamily="18" charset="0"/>
            </a:endParaRPr>
          </a:p>
          <a:p>
            <a:pPr algn="ct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a:t>
            </a:r>
            <a:endParaRPr lang="en-MX" sz="120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56A6DF05-F4E8-3749-95F7-7DD473650437}" type="slidenum">
              <a:rPr lang="en-MX" smtClean="0"/>
              <a:t>2</a:t>
            </a:fld>
            <a:endParaRPr lang="en-MX"/>
          </a:p>
        </p:txBody>
      </p:sp>
    </p:spTree>
    <p:extLst>
      <p:ext uri="{BB962C8B-B14F-4D97-AF65-F5344CB8AC3E}">
        <p14:creationId xmlns:p14="http://schemas.microsoft.com/office/powerpoint/2010/main" val="35221830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Post Traumatic Growth – Story of Ukrainian Born Oksana Masters Super Special Olympics Champion who suffered birth defects of Chernobyl Nuclear Plant meltdown and abuse as an orphan and adopted... Love of foster parents served to overcome trauma... Post traumatic Growth... Will &amp; determination used emotional energy generated by trauma for Love of sport?</a:t>
            </a:r>
          </a:p>
          <a:p>
            <a:r>
              <a:rPr lang="en-US" dirty="0"/>
              <a:t>For mature adults with trauma that happened during the very early formative ages of 3-5 years that are triggered by certain “push buttons”, what actions can be taken to disengage the button and neutralize the stored energy that springs loose during an incident?</a:t>
            </a:r>
            <a:endParaRPr lang="en-MX"/>
          </a:p>
        </p:txBody>
      </p:sp>
      <p:sp>
        <p:nvSpPr>
          <p:cNvPr id="4" name="Slide Number Placeholder 3"/>
          <p:cNvSpPr>
            <a:spLocks noGrp="1"/>
          </p:cNvSpPr>
          <p:nvPr>
            <p:ph type="sldNum" sz="quarter" idx="5"/>
          </p:nvPr>
        </p:nvSpPr>
        <p:spPr/>
        <p:txBody>
          <a:bodyPr/>
          <a:lstStyle/>
          <a:p>
            <a:fld id="{56A6DF05-F4E8-3749-95F7-7DD473650437}" type="slidenum">
              <a:rPr lang="en-MX" smtClean="0"/>
              <a:t>4</a:t>
            </a:fld>
            <a:endParaRPr lang="en-MX"/>
          </a:p>
        </p:txBody>
      </p:sp>
    </p:spTree>
    <p:extLst>
      <p:ext uri="{BB962C8B-B14F-4D97-AF65-F5344CB8AC3E}">
        <p14:creationId xmlns:p14="http://schemas.microsoft.com/office/powerpoint/2010/main" val="17341177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(*1)Trauma that recurs during later years sabotage the growth of Love (See “Post Traumatic Growth”)... Conscious effort using tools such as self-remembrance / mindfulness and a feedback loop to continually displace man created ideals with Spiritual values must become a discipline. NOTE –A LITTLE KNOWLEDGE OF LOVE AND THE SATISFACTION THEREWITH IS A DETERRENT TO GROWTH IN LOVE; i.e., What else can there be?!  It often takes a severe emotional shock to awaken people from this lethargic state...</a:t>
            </a:r>
          </a:p>
          <a:p>
            <a:r>
              <a:rPr lang="en-US" dirty="0"/>
              <a:t>(*2) Option Using Parable of Weeds ( </a:t>
            </a:r>
            <a:r>
              <a:rPr lang="en-US" b="0" i="0" u="none" strike="noStrike" dirty="0">
                <a:solidFill>
                  <a:srgbClr val="FFFFFF"/>
                </a:solidFill>
                <a:effectLst/>
                <a:latin typeface="Helvetica" pitchFamily="2" charset="0"/>
              </a:rPr>
              <a:t>https://</a:t>
            </a:r>
            <a:r>
              <a:rPr lang="en-US" b="0" i="0" u="none" strike="noStrike" dirty="0" err="1">
                <a:solidFill>
                  <a:srgbClr val="FFFFFF"/>
                </a:solidFill>
                <a:effectLst/>
                <a:latin typeface="Helvetica" pitchFamily="2" charset="0"/>
              </a:rPr>
              <a:t>thewisebeliever.com</a:t>
            </a:r>
            <a:r>
              <a:rPr lang="en-US" b="0" i="0" u="none" strike="noStrike" dirty="0">
                <a:solidFill>
                  <a:srgbClr val="FFFFFF"/>
                </a:solidFill>
                <a:effectLst/>
                <a:latin typeface="Helvetica" pitchFamily="2" charset="0"/>
              </a:rPr>
              <a:t>/parable-of-the-weeds-lessons-and-commentary/ )</a:t>
            </a:r>
            <a:endParaRPr lang="en-US" dirty="0"/>
          </a:p>
        </p:txBody>
      </p:sp>
      <p:sp>
        <p:nvSpPr>
          <p:cNvPr id="4" name="Slide Number Placeholder 3"/>
          <p:cNvSpPr>
            <a:spLocks noGrp="1"/>
          </p:cNvSpPr>
          <p:nvPr>
            <p:ph type="sldNum" sz="quarter" idx="5"/>
          </p:nvPr>
        </p:nvSpPr>
        <p:spPr/>
        <p:txBody>
          <a:bodyPr/>
          <a:lstStyle/>
          <a:p>
            <a:fld id="{56A6DF05-F4E8-3749-95F7-7DD473650437}" type="slidenum">
              <a:rPr lang="en-MX" smtClean="0"/>
              <a:t>5</a:t>
            </a:fld>
            <a:endParaRPr lang="en-MX"/>
          </a:p>
        </p:txBody>
      </p:sp>
    </p:spTree>
    <p:extLst>
      <p:ext uri="{BB962C8B-B14F-4D97-AF65-F5344CB8AC3E}">
        <p14:creationId xmlns:p14="http://schemas.microsoft.com/office/powerpoint/2010/main" val="36778027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a:t>
            </a:r>
            <a:r>
              <a:rPr lang="en-MX"/>
              <a:t> </a:t>
            </a:r>
            <a:r>
              <a:rPr lang="en-MX" dirty="0">
                <a:highlight>
                  <a:srgbClr val="FFFF00"/>
                </a:highlight>
              </a:rPr>
              <a:t>Man has both physical and emotional needs</a:t>
            </a:r>
          </a:p>
          <a:p>
            <a:r>
              <a:rPr lang="en-MX" dirty="0"/>
              <a:t>Emotional needs are not so simple... </a:t>
            </a:r>
            <a:r>
              <a:rPr lang="en-US" dirty="0"/>
              <a:t>T</a:t>
            </a:r>
            <a:r>
              <a:rPr lang="en-MX" dirty="0"/>
              <a:t>he frustration, isolation, and anxiety brought about by unmet emotional needs can, like physical privation can produce death or a degree of living death – neurosis and psychosis.</a:t>
            </a:r>
          </a:p>
          <a:p>
            <a:r>
              <a:rPr lang="en-MX" dirty="0"/>
              <a:t>	</a:t>
            </a:r>
            <a:r>
              <a:rPr lang="en-MX" dirty="0">
                <a:highlight>
                  <a:srgbClr val="FFFF00"/>
                </a:highlight>
              </a:rPr>
              <a:t>Basic psychological needs: to be seen, recognized, appreciated, heard, fondled, sexually satisfied</a:t>
            </a:r>
            <a:r>
              <a:rPr lang="en-MX" dirty="0"/>
              <a:t>... </a:t>
            </a:r>
            <a:r>
              <a:rPr lang="en-US" dirty="0"/>
              <a:t>N</a:t>
            </a:r>
            <a:r>
              <a:rPr lang="en-MX" dirty="0"/>
              <a:t>eeds to accept himself and other beings and be accepted by them...</a:t>
            </a:r>
          </a:p>
          <a:p>
            <a:r>
              <a:rPr lang="en-MX" dirty="0"/>
              <a:t>	Love recognizes all these needs or it isn’t love... </a:t>
            </a:r>
            <a:r>
              <a:rPr lang="en-US" dirty="0"/>
              <a:t>P</a:t>
            </a:r>
            <a:r>
              <a:rPr lang="en-MX" dirty="0"/>
              <a:t>eople suffer for unmet needs.</a:t>
            </a:r>
          </a:p>
          <a:p>
            <a:r>
              <a:rPr lang="en-MX" dirty="0"/>
              <a:t>	Individuals too busy to stop and look at or listen to anyone, even his own family:  “invisible person syndrome”.  We don’t look at each other!</a:t>
            </a:r>
          </a:p>
          <a:p>
            <a:r>
              <a:rPr lang="en-MX" dirty="0"/>
              <a:t>	Look deeply at yourself at moments of peace... </a:t>
            </a:r>
            <a:r>
              <a:rPr lang="en-US" dirty="0"/>
              <a:t>J</a:t>
            </a:r>
            <a:r>
              <a:rPr lang="en-MX" dirty="0"/>
              <a:t>ust look and observe a beautiful, gradual process of changing with the right fuels of energy... </a:t>
            </a:r>
            <a:r>
              <a:rPr lang="en-US" dirty="0"/>
              <a:t>F</a:t>
            </a:r>
            <a:r>
              <a:rPr lang="en-MX" dirty="0"/>
              <a:t>ood, air, impressions, love...</a:t>
            </a:r>
          </a:p>
          <a:p>
            <a:r>
              <a:rPr lang="en-MX" dirty="0"/>
              <a:t>	People have become invisible, not hearing each other...</a:t>
            </a:r>
          </a:p>
          <a:p>
            <a:r>
              <a:rPr lang="en-MX"/>
              <a:t>Tibetan</a:t>
            </a:r>
            <a:r>
              <a:rPr lang="en-MX" dirty="0"/>
              <a:t>:  </a:t>
            </a:r>
            <a:r>
              <a:rPr lang="en-MX" dirty="0">
                <a:highlight>
                  <a:srgbClr val="FFFF00"/>
                </a:highlight>
              </a:rPr>
              <a:t>Profound truths make people yawn; with absurd fables, people are all eyes and ears..</a:t>
            </a:r>
            <a:r>
              <a:rPr lang="en-MX" dirty="0"/>
              <a:t>. </a:t>
            </a:r>
            <a:r>
              <a:rPr lang="en-US" dirty="0"/>
              <a:t>P</a:t>
            </a:r>
            <a:r>
              <a:rPr lang="en-MX" dirty="0"/>
              <a:t>eople wish for doctrines in which they feel themselves approved by them...</a:t>
            </a:r>
          </a:p>
          <a:p>
            <a:r>
              <a:rPr lang="en-MX" dirty="0"/>
              <a:t>	adding to confusion words mean different things to different people... </a:t>
            </a:r>
          </a:p>
          <a:p>
            <a:endParaRPr lang="en-MX" dirty="0"/>
          </a:p>
          <a:p>
            <a:endParaRPr lang="en-MX" dirty="0"/>
          </a:p>
          <a:p>
            <a:endParaRPr lang="en-MX" dirty="0"/>
          </a:p>
          <a:p>
            <a:r>
              <a:rPr lang="en-MX" dirty="0"/>
              <a:t>	 </a:t>
            </a:r>
          </a:p>
        </p:txBody>
      </p:sp>
      <p:sp>
        <p:nvSpPr>
          <p:cNvPr id="4" name="Slide Number Placeholder 3"/>
          <p:cNvSpPr>
            <a:spLocks noGrp="1"/>
          </p:cNvSpPr>
          <p:nvPr>
            <p:ph type="sldNum" sz="quarter" idx="5"/>
          </p:nvPr>
        </p:nvSpPr>
        <p:spPr/>
        <p:txBody>
          <a:bodyPr/>
          <a:lstStyle/>
          <a:p>
            <a:fld id="{56A6DF05-F4E8-3749-95F7-7DD473650437}" type="slidenum">
              <a:rPr lang="en-MX" smtClean="0"/>
              <a:t>7</a:t>
            </a:fld>
            <a:endParaRPr lang="en-MX"/>
          </a:p>
        </p:txBody>
      </p:sp>
    </p:spTree>
    <p:extLst>
      <p:ext uri="{BB962C8B-B14F-4D97-AF65-F5344CB8AC3E}">
        <p14:creationId xmlns:p14="http://schemas.microsoft.com/office/powerpoint/2010/main" val="39765329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MX"/>
              <a:t>Love </a:t>
            </a:r>
            <a:r>
              <a:rPr lang="en-MX" dirty="0"/>
              <a:t>listens. Love hears.</a:t>
            </a:r>
          </a:p>
          <a:p>
            <a:r>
              <a:rPr lang="en-MX" dirty="0"/>
              <a:t>	</a:t>
            </a:r>
            <a:r>
              <a:rPr lang="en-MX" dirty="0">
                <a:highlight>
                  <a:srgbClr val="FFFF00"/>
                </a:highlight>
              </a:rPr>
              <a:t>Love touches, fondles. Physical love is necessary for happiness, growth and development... </a:t>
            </a:r>
            <a:r>
              <a:rPr lang="en-US" dirty="0"/>
              <a:t>E</a:t>
            </a:r>
            <a:r>
              <a:rPr lang="en-MX" dirty="0"/>
              <a:t>.g., mentioned earlier infant needs to be fondled or it will die even if all biological needs are met... </a:t>
            </a:r>
            <a:r>
              <a:rPr lang="en-US" dirty="0"/>
              <a:t>A</a:t>
            </a:r>
            <a:r>
              <a:rPr lang="en-MX" dirty="0"/>
              <a:t>trophy, deterioration, wither</a:t>
            </a:r>
          </a:p>
          <a:p>
            <a:r>
              <a:rPr lang="en-MX" dirty="0"/>
              <a:t>	Freud: base of all mental illness is the lack of sensual gratification (labeled as “dirty old man”).</a:t>
            </a:r>
          </a:p>
          <a:p>
            <a:r>
              <a:rPr lang="en-MX" dirty="0"/>
              <a:t>	Even handshake can appear sensual...</a:t>
            </a:r>
          </a:p>
          <a:p>
            <a:r>
              <a:rPr lang="en-MX" dirty="0"/>
              <a:t>	People need to be touched...</a:t>
            </a:r>
          </a:p>
          <a:p>
            <a:r>
              <a:rPr lang="en-MX" dirty="0"/>
              <a:t>	To some people, directs their entire lives... </a:t>
            </a:r>
            <a:r>
              <a:rPr lang="en-US" dirty="0"/>
              <a:t>M</a:t>
            </a:r>
            <a:r>
              <a:rPr lang="en-MX" dirty="0"/>
              <a:t>oments of sexual union – often without love in the real sense...strictly in passion.</a:t>
            </a:r>
          </a:p>
          <a:p>
            <a:r>
              <a:rPr lang="en-MX" dirty="0"/>
              <a:t>	Love is not sex... </a:t>
            </a:r>
            <a:r>
              <a:rPr lang="en-US" dirty="0"/>
              <a:t>A</a:t>
            </a:r>
            <a:r>
              <a:rPr lang="en-MX" dirty="0"/>
              <a:t>lthough sensual gratification in varying degrees is always a part of love...</a:t>
            </a:r>
          </a:p>
          <a:p>
            <a:r>
              <a:rPr lang="en-MX" dirty="0"/>
              <a:t>	“</a:t>
            </a:r>
            <a:r>
              <a:rPr lang="en-MX" dirty="0">
                <a:highlight>
                  <a:srgbClr val="FFFF00"/>
                </a:highlight>
              </a:rPr>
              <a:t>Our mores against the most superficial human contact are so great, even to laws which prohibit it, that many have moved almost completely away from any form of physical love except on a purely animalistic leve</a:t>
            </a:r>
            <a:r>
              <a:rPr lang="en-MX" dirty="0"/>
              <a:t>l.”</a:t>
            </a:r>
          </a:p>
          <a:p>
            <a:r>
              <a:rPr lang="en-MX" dirty="0"/>
              <a:t>.... </a:t>
            </a:r>
            <a:r>
              <a:rPr lang="en-US" dirty="0"/>
              <a:t>A</a:t>
            </a:r>
            <a:r>
              <a:rPr lang="en-MX" dirty="0"/>
              <a:t>nd so we distance ourselves from each other, through manners as well as laws...</a:t>
            </a:r>
          </a:p>
          <a:p>
            <a:r>
              <a:rPr lang="en-MX" dirty="0"/>
              <a:t>someone is real when you touch them, when you feel their flesh on yours.</a:t>
            </a:r>
          </a:p>
          <a:p>
            <a:endParaRPr lang="en-US" dirty="0"/>
          </a:p>
          <a:p>
            <a:r>
              <a:rPr lang="en-US" dirty="0"/>
              <a:t>*Note: </a:t>
            </a:r>
            <a:r>
              <a:rPr lang="en-MX"/>
              <a:t> </a:t>
            </a:r>
            <a:r>
              <a:rPr lang="en-MX">
                <a:highlight>
                  <a:srgbClr val="FFFF00"/>
                </a:highlight>
              </a:rPr>
              <a:t>A path</a:t>
            </a:r>
            <a:r>
              <a:rPr lang="en-US" dirty="0">
                <a:highlight>
                  <a:srgbClr val="FFFF00"/>
                </a:highlight>
              </a:rPr>
              <a:t>*</a:t>
            </a:r>
            <a:r>
              <a:rPr lang="en-MX">
                <a:highlight>
                  <a:srgbClr val="FFFF00"/>
                </a:highlight>
              </a:rPr>
              <a:t> </a:t>
            </a:r>
            <a:r>
              <a:rPr lang="en-MX" dirty="0">
                <a:highlight>
                  <a:srgbClr val="FFFF00"/>
                </a:highlight>
              </a:rPr>
              <a:t>that meets the needs of heart, feelings, is a joyful one that results in peace and </a:t>
            </a:r>
            <a:r>
              <a:rPr lang="en-MX">
                <a:highlight>
                  <a:srgbClr val="FFFF00"/>
                </a:highlight>
              </a:rPr>
              <a:t>union...</a:t>
            </a:r>
            <a:endParaRPr lang="en-US" dirty="0">
              <a:highlight>
                <a:srgbClr val="FFFF00"/>
              </a:highlight>
            </a:endParaRPr>
          </a:p>
          <a:p>
            <a:r>
              <a:rPr lang="en-US" dirty="0">
                <a:highlight>
                  <a:srgbClr val="FFFF00"/>
                </a:highlight>
              </a:rPr>
              <a:t>Love never gives direction... Love listens to its own needs and appreciates its own uniqueness.  It sees as well as looks, listens as well as hears.  Love touches, fondles and revels in sensual gratification.  Love is free and cannot be realized unless it is left free.  Love finds its own path, sets its own pace and travels its own way. Love needs no recognition, for if its effect is recognizable, it is not true love at all.</a:t>
            </a:r>
            <a:endParaRPr lang="en-MX" dirty="0">
              <a:highlight>
                <a:srgbClr val="FFFF00"/>
              </a:highlight>
            </a:endParaRPr>
          </a:p>
          <a:p>
            <a:endParaRPr lang="en-MX" dirty="0"/>
          </a:p>
          <a:p>
            <a:endParaRPr lang="en-MX" dirty="0"/>
          </a:p>
        </p:txBody>
      </p:sp>
      <p:sp>
        <p:nvSpPr>
          <p:cNvPr id="4" name="Slide Number Placeholder 3"/>
          <p:cNvSpPr>
            <a:spLocks noGrp="1"/>
          </p:cNvSpPr>
          <p:nvPr>
            <p:ph type="sldNum" sz="quarter" idx="5"/>
          </p:nvPr>
        </p:nvSpPr>
        <p:spPr/>
        <p:txBody>
          <a:bodyPr/>
          <a:lstStyle/>
          <a:p>
            <a:fld id="{56A6DF05-F4E8-3749-95F7-7DD473650437}" type="slidenum">
              <a:rPr lang="en-MX" smtClean="0"/>
              <a:t>8</a:t>
            </a:fld>
            <a:endParaRPr lang="en-MX"/>
          </a:p>
        </p:txBody>
      </p:sp>
    </p:spTree>
    <p:extLst>
      <p:ext uri="{BB962C8B-B14F-4D97-AF65-F5344CB8AC3E}">
        <p14:creationId xmlns:p14="http://schemas.microsoft.com/office/powerpoint/2010/main" val="39513028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Note. Our minds are crammed full of scripts that activated by the impressions received by our five senses.  These scripts were recorded during our childhood years by the experiences within our </a:t>
            </a:r>
            <a:r>
              <a:rPr lang="en-US" b="1" dirty="0"/>
              <a:t>Holding Environment</a:t>
            </a:r>
            <a:r>
              <a:rPr lang="en-US" dirty="0"/>
              <a:t>.  Cause and effect.  </a:t>
            </a:r>
          </a:p>
          <a:p>
            <a:r>
              <a:rPr lang="en-US" dirty="0"/>
              <a:t>The picture shown is of a person who had a ten years of a boil in the back of his head that caused him headaches:  its removal eliminated his suffering.  Similarly with the scripts in our minds that play over and over again in our present lives... We have to extricate them to remove our unpleasant reactions of anger and tensions to make room for the new things that we are learning about Love.</a:t>
            </a:r>
          </a:p>
        </p:txBody>
      </p:sp>
      <p:sp>
        <p:nvSpPr>
          <p:cNvPr id="4" name="Slide Number Placeholder 3"/>
          <p:cNvSpPr>
            <a:spLocks noGrp="1"/>
          </p:cNvSpPr>
          <p:nvPr>
            <p:ph type="sldNum" sz="quarter" idx="5"/>
          </p:nvPr>
        </p:nvSpPr>
        <p:spPr/>
        <p:txBody>
          <a:bodyPr/>
          <a:lstStyle/>
          <a:p>
            <a:fld id="{56A6DF05-F4E8-3749-95F7-7DD473650437}" type="slidenum">
              <a:rPr lang="en-MX" smtClean="0"/>
              <a:t>9</a:t>
            </a:fld>
            <a:endParaRPr lang="en-MX"/>
          </a:p>
        </p:txBody>
      </p:sp>
    </p:spTree>
    <p:extLst>
      <p:ext uri="{BB962C8B-B14F-4D97-AF65-F5344CB8AC3E}">
        <p14:creationId xmlns:p14="http://schemas.microsoft.com/office/powerpoint/2010/main" val="15565870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Since love is not a thing, it is not lost when given.  You can offer your love completely to hundreds of people and still retain the same love you had originally.  It is like knowledge.”</a:t>
            </a:r>
          </a:p>
          <a:p>
            <a:r>
              <a:rPr lang="en-US" dirty="0"/>
              <a:t>Good model for the </a:t>
            </a:r>
            <a:r>
              <a:rPr lang="en-US" b="1" dirty="0"/>
              <a:t>Holding Environment </a:t>
            </a:r>
            <a:r>
              <a:rPr lang="en-US" dirty="0"/>
              <a:t>of a child: true function of a child’s education should be the process of helping the child to discover uniqueness, aiding towards development, and teaching how to share with others.  (However, education has become an “imposition” of what is called “reality” upon the child.) Society should be the agent through which his uniqueness is shared.</a:t>
            </a:r>
          </a:p>
        </p:txBody>
      </p:sp>
      <p:sp>
        <p:nvSpPr>
          <p:cNvPr id="4" name="Slide Number Placeholder 3"/>
          <p:cNvSpPr>
            <a:spLocks noGrp="1"/>
          </p:cNvSpPr>
          <p:nvPr>
            <p:ph type="sldNum" sz="quarter" idx="5"/>
          </p:nvPr>
        </p:nvSpPr>
        <p:spPr/>
        <p:txBody>
          <a:bodyPr/>
          <a:lstStyle/>
          <a:p>
            <a:fld id="{56A6DF05-F4E8-3749-95F7-7DD473650437}" type="slidenum">
              <a:rPr lang="en-MX" smtClean="0"/>
              <a:t>10</a:t>
            </a:fld>
            <a:endParaRPr lang="en-MX"/>
          </a:p>
        </p:txBody>
      </p:sp>
    </p:spTree>
    <p:extLst>
      <p:ext uri="{BB962C8B-B14F-4D97-AF65-F5344CB8AC3E}">
        <p14:creationId xmlns:p14="http://schemas.microsoft.com/office/powerpoint/2010/main" val="4642057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&gt; </a:t>
            </a:r>
            <a:r>
              <a:rPr lang="en-MX"/>
              <a:t>Feeling </a:t>
            </a:r>
            <a:r>
              <a:rPr lang="en-MX" dirty="0"/>
              <a:t>love can be greatest Challenge</a:t>
            </a:r>
          </a:p>
          <a:p>
            <a:r>
              <a:rPr lang="en-MX" dirty="0"/>
              <a:t>	Can become vulnerable – contradictory forces: Subtle, flexible, sensitive, understandable, accepting, tolerant, knowledgeable, and strong; but,</a:t>
            </a:r>
          </a:p>
          <a:p>
            <a:r>
              <a:rPr lang="en-US" dirty="0"/>
              <a:t>&gt; R</a:t>
            </a:r>
            <a:r>
              <a:rPr lang="en-MX" dirty="0"/>
              <a:t>isk of being misused and taken advantge of, left with little or nothing in return – can be abused and taken for a fool; ridiculed as an idealistic dreamer; if one doesn’t seek love frantically, he’s suspected of being impotent and an odd-ball.</a:t>
            </a:r>
          </a:p>
          <a:p>
            <a:r>
              <a:rPr lang="en-US" dirty="0"/>
              <a:t>&gt; </a:t>
            </a:r>
            <a:r>
              <a:rPr lang="en-MX"/>
              <a:t>Love </a:t>
            </a:r>
            <a:r>
              <a:rPr lang="en-MX" dirty="0"/>
              <a:t>is everywhere...</a:t>
            </a:r>
          </a:p>
          <a:p>
            <a:r>
              <a:rPr lang="en-MX" dirty="0"/>
              <a:t>--- can be labeled by society as weak-minded romantic if living in love.</a:t>
            </a:r>
          </a:p>
          <a:p>
            <a:r>
              <a:rPr lang="en-US" dirty="0"/>
              <a:t>&gt; </a:t>
            </a:r>
            <a:r>
              <a:rPr lang="en-MX"/>
              <a:t>We </a:t>
            </a:r>
            <a:r>
              <a:rPr lang="en-MX" dirty="0"/>
              <a:t>have the understanding and drives for growing in love; but society makes this knowledge difficult in practice...</a:t>
            </a:r>
          </a:p>
          <a:p>
            <a:r>
              <a:rPr lang="en-US" dirty="0"/>
              <a:t>&gt;</a:t>
            </a:r>
            <a:r>
              <a:rPr lang="en-MX"/>
              <a:t> </a:t>
            </a:r>
            <a:r>
              <a:rPr lang="en-MX" dirty="0"/>
              <a:t>Easier to put love aside to reserve it for special people on unique occasions.</a:t>
            </a:r>
          </a:p>
        </p:txBody>
      </p:sp>
      <p:sp>
        <p:nvSpPr>
          <p:cNvPr id="4" name="Slide Number Placeholder 3"/>
          <p:cNvSpPr>
            <a:spLocks noGrp="1"/>
          </p:cNvSpPr>
          <p:nvPr>
            <p:ph type="sldNum" sz="quarter" idx="5"/>
          </p:nvPr>
        </p:nvSpPr>
        <p:spPr/>
        <p:txBody>
          <a:bodyPr/>
          <a:lstStyle/>
          <a:p>
            <a:fld id="{56A6DF05-F4E8-3749-95F7-7DD473650437}" type="slidenum">
              <a:rPr lang="en-MX" smtClean="0"/>
              <a:t>11</a:t>
            </a:fld>
            <a:endParaRPr lang="en-MX"/>
          </a:p>
        </p:txBody>
      </p:sp>
    </p:spTree>
    <p:extLst>
      <p:ext uri="{BB962C8B-B14F-4D97-AF65-F5344CB8AC3E}">
        <p14:creationId xmlns:p14="http://schemas.microsoft.com/office/powerpoint/2010/main" val="26574173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ED69555-EE48-4B19-812B-4E1068DBF976}"/>
              </a:ext>
            </a:extLst>
          </p:cNvPr>
          <p:cNvSpPr/>
          <p:nvPr/>
        </p:nvSpPr>
        <p:spPr>
          <a:xfrm>
            <a:off x="7573754" y="0"/>
            <a:ext cx="4618246" cy="68580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Freeform 57">
            <a:extLst>
              <a:ext uri="{FF2B5EF4-FFF2-40B4-BE49-F238E27FC236}">
                <a16:creationId xmlns:a16="http://schemas.microsoft.com/office/drawing/2014/main" id="{57AEB73D-F521-4B19-820F-12DB6BCC8406}"/>
              </a:ext>
            </a:extLst>
          </p:cNvPr>
          <p:cNvSpPr/>
          <p:nvPr/>
        </p:nvSpPr>
        <p:spPr bwMode="auto">
          <a:xfrm>
            <a:off x="4456113" y="31750"/>
            <a:ext cx="0" cy="1588"/>
          </a:xfrm>
          <a:custGeom>
            <a:avLst/>
            <a:gdLst/>
            <a:ahLst/>
            <a:cxnLst/>
            <a:rect l="0" t="0" r="r" b="b"/>
            <a:pathLst>
              <a:path w="2" h="2">
                <a:moveTo>
                  <a:pt x="0" y="0"/>
                </a:moveTo>
                <a:lnTo>
                  <a:pt x="2" y="0"/>
                </a:lnTo>
                <a:lnTo>
                  <a:pt x="0" y="2"/>
                </a:lnTo>
                <a:lnTo>
                  <a:pt x="0" y="0"/>
                </a:lnTo>
                <a:close/>
              </a:path>
            </a:pathLst>
          </a:custGeom>
          <a:solidFill>
            <a:srgbClr val="30466D"/>
          </a:solidFill>
          <a:ln w="0">
            <a:solidFill>
              <a:srgbClr val="30466D"/>
            </a:solidFill>
            <a:prstDash val="solid"/>
            <a:round/>
            <a:headEnd/>
            <a:tailEnd/>
          </a:ln>
        </p:spPr>
      </p:sp>
      <p:sp>
        <p:nvSpPr>
          <p:cNvPr id="2" name="Title 1"/>
          <p:cNvSpPr>
            <a:spLocks noGrp="1"/>
          </p:cNvSpPr>
          <p:nvPr>
            <p:ph type="ctrTitle"/>
          </p:nvPr>
        </p:nvSpPr>
        <p:spPr>
          <a:xfrm>
            <a:off x="855388" y="863068"/>
            <a:ext cx="6007691" cy="4985916"/>
          </a:xfrm>
        </p:spPr>
        <p:txBody>
          <a:bodyPr anchor="ctr">
            <a:noAutofit/>
          </a:bodyPr>
          <a:lstStyle>
            <a:lvl1pPr algn="l">
              <a:lnSpc>
                <a:spcPct val="125000"/>
              </a:lnSpc>
              <a:defRPr sz="6000" b="0" cap="all" spc="150" baseline="0">
                <a:solidFill>
                  <a:schemeClr val="tx1">
                    <a:lumMod val="75000"/>
                    <a:lumOff val="2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8197352" y="863068"/>
            <a:ext cx="3351729" cy="5120069"/>
          </a:xfrm>
        </p:spPr>
        <p:txBody>
          <a:bodyPr anchor="ctr">
            <a:normAutofit/>
          </a:bodyPr>
          <a:lstStyle>
            <a:lvl1pPr marL="0" indent="0" algn="l">
              <a:lnSpc>
                <a:spcPct val="150000"/>
              </a:lnSpc>
              <a:buNone/>
              <a:defRPr sz="2400" b="0" cap="none" baseline="0">
                <a:solidFill>
                  <a:schemeClr val="tx1">
                    <a:lumMod val="85000"/>
                    <a:lumOff val="1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Rectangle 6">
            <a:extLst>
              <a:ext uri="{FF2B5EF4-FFF2-40B4-BE49-F238E27FC236}">
                <a16:creationId xmlns:a16="http://schemas.microsoft.com/office/drawing/2014/main" id="{6B72EEBA-3A5D-41CE-8465-A45A0F65674E}"/>
              </a:ext>
            </a:extLst>
          </p:cNvPr>
          <p:cNvSpPr/>
          <p:nvPr/>
        </p:nvSpPr>
        <p:spPr>
          <a:xfrm rot="5400000">
            <a:off x="4101215"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Date Placeholder 12">
            <a:extLst>
              <a:ext uri="{FF2B5EF4-FFF2-40B4-BE49-F238E27FC236}">
                <a16:creationId xmlns:a16="http://schemas.microsoft.com/office/drawing/2014/main" id="{79F4CF2F-CDFA-4A37-837C-819D5238EAB4}"/>
              </a:ext>
            </a:extLst>
          </p:cNvPr>
          <p:cNvSpPr>
            <a:spLocks noGrp="1"/>
          </p:cNvSpPr>
          <p:nvPr>
            <p:ph type="dt" sz="half" idx="10"/>
          </p:nvPr>
        </p:nvSpPr>
        <p:spPr>
          <a:xfrm>
            <a:off x="8197353" y="6309360"/>
            <a:ext cx="2151134" cy="457200"/>
          </a:xfrm>
        </p:spPr>
        <p:txBody>
          <a:bodyPr/>
          <a:lstStyle/>
          <a:p>
            <a:pPr algn="l"/>
            <a:fld id="{0DCFB061-4267-4D9F-8017-6F550D3068DF}" type="datetime1">
              <a:rPr lang="en-US" smtClean="0"/>
              <a:t>3/28/23</a:t>
            </a:fld>
            <a:endParaRPr lang="en-US" dirty="0"/>
          </a:p>
        </p:txBody>
      </p:sp>
      <p:sp>
        <p:nvSpPr>
          <p:cNvPr id="15" name="Footer Placeholder 14">
            <a:extLst>
              <a:ext uri="{FF2B5EF4-FFF2-40B4-BE49-F238E27FC236}">
                <a16:creationId xmlns:a16="http://schemas.microsoft.com/office/drawing/2014/main" id="{CFECE62A-61A4-407D-8F0B-D459CD977C75}"/>
              </a:ext>
            </a:extLst>
          </p:cNvPr>
          <p:cNvSpPr>
            <a:spLocks noGrp="1"/>
          </p:cNvSpPr>
          <p:nvPr>
            <p:ph type="ftr" sz="quarter" idx="11"/>
          </p:nvPr>
        </p:nvSpPr>
        <p:spPr>
          <a:xfrm>
            <a:off x="855388" y="6309360"/>
            <a:ext cx="6007691" cy="457200"/>
          </a:xfrm>
        </p:spPr>
        <p:txBody>
          <a:bodyPr/>
          <a:lstStyle>
            <a:lvl1pPr algn="r">
              <a:defRPr/>
            </a:lvl1pPr>
          </a:lstStyle>
          <a:p>
            <a:pPr algn="l"/>
            <a:endParaRPr lang="en-US" dirty="0"/>
          </a:p>
        </p:txBody>
      </p:sp>
      <p:sp>
        <p:nvSpPr>
          <p:cNvPr id="27" name="Slide Number Placeholder 26">
            <a:extLst>
              <a:ext uri="{FF2B5EF4-FFF2-40B4-BE49-F238E27FC236}">
                <a16:creationId xmlns:a16="http://schemas.microsoft.com/office/drawing/2014/main" id="{99FE60A9-FE2A-451F-9244-60FCE7FE9AD7}"/>
              </a:ext>
            </a:extLst>
          </p:cNvPr>
          <p:cNvSpPr>
            <a:spLocks noGrp="1"/>
          </p:cNvSpPr>
          <p:nvPr>
            <p:ph type="sldNum" sz="quarter" idx="12"/>
          </p:nvPr>
        </p:nvSpPr>
        <p:spPr/>
        <p:txBody>
          <a:bodyPr/>
          <a:lstStyle/>
          <a:p>
            <a:fld id="{FAEF9944-A4F6-4C59-AEBD-678D6480B8EA}" type="slidenum">
              <a:rPr lang="en-US" smtClean="0"/>
              <a:pPr/>
              <a:t>‹#›</a:t>
            </a:fld>
            <a:endParaRPr lang="en-US" dirty="0"/>
          </a:p>
        </p:txBody>
      </p:sp>
    </p:spTree>
    <p:extLst>
      <p:ext uri="{BB962C8B-B14F-4D97-AF65-F5344CB8AC3E}">
        <p14:creationId xmlns:p14="http://schemas.microsoft.com/office/powerpoint/2010/main" val="40256957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141BC61-5547-4A60-8DA1-6699760D9972}" type="datetime1">
              <a:rPr lang="en-US" smtClean="0"/>
              <a:t>3/28/23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AEF9944-A4F6-4C59-AEBD-678D6480B8EA}" type="slidenum">
              <a:rPr lang="en-US" dirty="0"/>
              <a:t>‹#›</a:t>
            </a:fld>
            <a:endParaRPr lang="en-US" dirty="0"/>
          </a:p>
        </p:txBody>
      </p:sp>
    </p:spTree>
    <p:extLst>
      <p:ext uri="{BB962C8B-B14F-4D97-AF65-F5344CB8AC3E}">
        <p14:creationId xmlns:p14="http://schemas.microsoft.com/office/powerpoint/2010/main" val="32519445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77965" y="507037"/>
            <a:ext cx="1571626" cy="533993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933700" y="524373"/>
            <a:ext cx="5959577" cy="532259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9277965" y="6296615"/>
            <a:ext cx="2505996" cy="365125"/>
          </a:xfrm>
        </p:spPr>
        <p:txBody>
          <a:bodyPr/>
          <a:lstStyle/>
          <a:p>
            <a:fld id="{24B9D1C6-60D0-4CD1-8F31-F912522EB041}" type="datetime1">
              <a:rPr lang="en-US" smtClean="0"/>
              <a:t>3/28/23</a:t>
            </a:fld>
            <a:endParaRPr lang="en-US" dirty="0"/>
          </a:p>
        </p:txBody>
      </p:sp>
      <p:sp>
        <p:nvSpPr>
          <p:cNvPr id="5" name="Footer Placeholder 4"/>
          <p:cNvSpPr>
            <a:spLocks noGrp="1"/>
          </p:cNvSpPr>
          <p:nvPr>
            <p:ph type="ftr" sz="quarter" idx="11"/>
          </p:nvPr>
        </p:nvSpPr>
        <p:spPr>
          <a:xfrm>
            <a:off x="2933699" y="6296615"/>
            <a:ext cx="5959577" cy="365125"/>
          </a:xfrm>
        </p:spPr>
        <p:txBody>
          <a:bodyPr/>
          <a:lstStyle/>
          <a:p>
            <a:endParaRPr lang="en-US" dirty="0"/>
          </a:p>
        </p:txBody>
      </p:sp>
      <p:sp>
        <p:nvSpPr>
          <p:cNvPr id="6" name="Slide Number Placeholder 5"/>
          <p:cNvSpPr>
            <a:spLocks noGrp="1"/>
          </p:cNvSpPr>
          <p:nvPr>
            <p:ph type="sldNum" sz="quarter" idx="12"/>
          </p:nvPr>
        </p:nvSpPr>
        <p:spPr>
          <a:xfrm rot="5400000">
            <a:off x="8734643" y="2853201"/>
            <a:ext cx="5383267" cy="604269"/>
          </a:xfrm>
        </p:spPr>
        <p:txBody>
          <a:bodyPr/>
          <a:lstStyle>
            <a:lvl1pPr algn="l">
              <a:defRPr/>
            </a:lvl1pPr>
          </a:lstStyle>
          <a:p>
            <a:fld id="{FAEF9944-A4F6-4C59-AEBD-678D6480B8EA}" type="slidenum">
              <a:rPr lang="en-US" dirty="0"/>
              <a:pPr/>
              <a:t>‹#›</a:t>
            </a:fld>
            <a:endParaRPr lang="en-US" dirty="0"/>
          </a:p>
        </p:txBody>
      </p:sp>
      <p:cxnSp>
        <p:nvCxnSpPr>
          <p:cNvPr id="7" name="Straight Connector 6" title="Rule Line">
            <a:extLst>
              <a:ext uri="{FF2B5EF4-FFF2-40B4-BE49-F238E27FC236}">
                <a16:creationId xmlns:a16="http://schemas.microsoft.com/office/drawing/2014/main" id="{A1005B08-D2D4-455C-AA62-1200E43E7AF9}"/>
              </a:ext>
            </a:extLst>
          </p:cNvPr>
          <p:cNvCxnSpPr/>
          <p:nvPr/>
        </p:nvCxnSpPr>
        <p:spPr>
          <a:xfrm>
            <a:off x="9111582" y="571502"/>
            <a:ext cx="0" cy="5275467"/>
          </a:xfrm>
          <a:prstGeom prst="line">
            <a:avLst/>
          </a:prstGeom>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643505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7A4ED5C-5A53-433E-8A55-46F54CE81DA5}" type="datetime1">
              <a:rPr lang="en-US" smtClean="0"/>
              <a:t>3/28/23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AEF9944-A4F6-4C59-AEBD-678D6480B8EA}" type="slidenum">
              <a:rPr lang="en-US" dirty="0"/>
              <a:t>‹#›</a:t>
            </a:fld>
            <a:endParaRPr lang="en-US" dirty="0"/>
          </a:p>
        </p:txBody>
      </p:sp>
    </p:spTree>
    <p:extLst>
      <p:ext uri="{BB962C8B-B14F-4D97-AF65-F5344CB8AC3E}">
        <p14:creationId xmlns:p14="http://schemas.microsoft.com/office/powerpoint/2010/main" val="27586646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BFD12B6-57DE-4B63-A723-500B050FB7DD}"/>
              </a:ext>
            </a:extLst>
          </p:cNvPr>
          <p:cNvSpPr/>
          <p:nvPr/>
        </p:nvSpPr>
        <p:spPr>
          <a:xfrm>
            <a:off x="0" y="4215384"/>
            <a:ext cx="12192000" cy="2642616"/>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95316" y="1406284"/>
            <a:ext cx="10593694" cy="2597841"/>
          </a:xfrm>
        </p:spPr>
        <p:txBody>
          <a:bodyPr anchor="b">
            <a:normAutofit/>
          </a:bodyPr>
          <a:lstStyle>
            <a:lvl1pPr algn="ctr">
              <a:lnSpc>
                <a:spcPct val="125000"/>
              </a:lnSpc>
              <a:defRPr sz="4400" baseline="0">
                <a:solidFill>
                  <a:schemeClr val="tx1">
                    <a:lumMod val="75000"/>
                    <a:lumOff val="2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2818312" y="4527856"/>
            <a:ext cx="6559018" cy="1570245"/>
          </a:xfrm>
        </p:spPr>
        <p:txBody>
          <a:bodyPr anchor="t">
            <a:normAutofit/>
          </a:bodyPr>
          <a:lstStyle>
            <a:lvl1pPr marL="0" indent="0" algn="ctr">
              <a:lnSpc>
                <a:spcPct val="130000"/>
              </a:lnSpc>
              <a:spcBef>
                <a:spcPts val="0"/>
              </a:spcBef>
              <a:buNone/>
              <a:defRPr sz="2400" b="0" baseline="0">
                <a:solidFill>
                  <a:schemeClr val="tx1">
                    <a:lumMod val="75000"/>
                    <a:lumOff val="2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Date Placeholder 6">
            <a:extLst>
              <a:ext uri="{FF2B5EF4-FFF2-40B4-BE49-F238E27FC236}">
                <a16:creationId xmlns:a16="http://schemas.microsoft.com/office/drawing/2014/main" id="{5F1E2E75-4758-4930-8024-39287C962987}"/>
              </a:ext>
            </a:extLst>
          </p:cNvPr>
          <p:cNvSpPr>
            <a:spLocks noGrp="1"/>
          </p:cNvSpPr>
          <p:nvPr>
            <p:ph type="dt" sz="half" idx="10"/>
          </p:nvPr>
        </p:nvSpPr>
        <p:spPr/>
        <p:txBody>
          <a:bodyPr/>
          <a:lstStyle/>
          <a:p>
            <a:fld id="{29CABC0C-B6DF-45E9-B954-11C99AA62C3E}" type="datetime1">
              <a:rPr lang="en-US" smtClean="0"/>
              <a:t>3/28/23</a:t>
            </a:fld>
            <a:endParaRPr lang="en-US" dirty="0"/>
          </a:p>
        </p:txBody>
      </p:sp>
      <p:sp>
        <p:nvSpPr>
          <p:cNvPr id="8" name="Footer Placeholder 7">
            <a:extLst>
              <a:ext uri="{FF2B5EF4-FFF2-40B4-BE49-F238E27FC236}">
                <a16:creationId xmlns:a16="http://schemas.microsoft.com/office/drawing/2014/main" id="{488B9949-402C-42C2-9A94-16590FC0C592}"/>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039D83F6-DAF4-4876-AA41-F246EC970F7D}"/>
              </a:ext>
            </a:extLst>
          </p:cNvPr>
          <p:cNvSpPr>
            <a:spLocks noGrp="1"/>
          </p:cNvSpPr>
          <p:nvPr>
            <p:ph type="sldNum" sz="quarter" idx="12"/>
          </p:nvPr>
        </p:nvSpPr>
        <p:spPr/>
        <p:txBody>
          <a:bodyPr/>
          <a:lstStyle/>
          <a:p>
            <a:fld id="{FAEF9944-A4F6-4C59-AEBD-678D6480B8EA}" type="slidenum">
              <a:rPr lang="en-US" smtClean="0"/>
              <a:pPr/>
              <a:t>‹#›</a:t>
            </a:fld>
            <a:endParaRPr lang="en-US" dirty="0"/>
          </a:p>
        </p:txBody>
      </p:sp>
      <p:sp>
        <p:nvSpPr>
          <p:cNvPr id="11" name="Rectangle 10">
            <a:extLst>
              <a:ext uri="{FF2B5EF4-FFF2-40B4-BE49-F238E27FC236}">
                <a16:creationId xmlns:a16="http://schemas.microsoft.com/office/drawing/2014/main" id="{91613A19-DDA2-44F6-9ED4-F87771C684B8}"/>
              </a:ext>
            </a:extLst>
          </p:cNvPr>
          <p:cNvSpPr/>
          <p:nvPr/>
        </p:nvSpPr>
        <p:spPr>
          <a:xfrm>
            <a:off x="0" y="4215384"/>
            <a:ext cx="1218895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626609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hasCustomPrompt="1"/>
          </p:nvPr>
        </p:nvSpPr>
        <p:spPr>
          <a:xfrm>
            <a:off x="5376670" y="705114"/>
            <a:ext cx="6172412" cy="2403846"/>
          </a:xfrm>
        </p:spPr>
        <p:txBody>
          <a:bodyPr anchor="b"/>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376670" y="3749040"/>
            <a:ext cx="6172411" cy="23469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4AB71B9-2624-4F21-93EE-35A78B1A0DAD}" type="datetime1">
              <a:rPr lang="en-US" smtClean="0"/>
              <a:t>3/28/23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AEF9944-A4F6-4C59-AEBD-678D6480B8EA}" type="slidenum">
              <a:rPr lang="en-US" dirty="0"/>
              <a:t>‹#›</a:t>
            </a:fld>
            <a:endParaRPr lang="en-US" dirty="0"/>
          </a:p>
        </p:txBody>
      </p:sp>
      <p:sp>
        <p:nvSpPr>
          <p:cNvPr id="10" name="Rectangle 9">
            <a:extLst>
              <a:ext uri="{FF2B5EF4-FFF2-40B4-BE49-F238E27FC236}">
                <a16:creationId xmlns:a16="http://schemas.microsoft.com/office/drawing/2014/main" id="{5CE6B9B5-A5D1-4099-B52B-78F39AB0AFCB}"/>
              </a:ext>
            </a:extLst>
          </p:cNvPr>
          <p:cNvSpPr/>
          <p:nvPr/>
        </p:nvSpPr>
        <p:spPr>
          <a:xfrm rot="10800000">
            <a:off x="4693920" y="3396997"/>
            <a:ext cx="7498080"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1506478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376667" y="658999"/>
            <a:ext cx="6166422" cy="457200"/>
          </a:xfrm>
        </p:spPr>
        <p:txBody>
          <a:bodyPr anchor="b">
            <a:normAutofit/>
          </a:bodyPr>
          <a:lstStyle>
            <a:lvl1pPr marL="0" indent="0">
              <a:lnSpc>
                <a:spcPct val="130000"/>
              </a:lnSpc>
              <a:buNone/>
              <a:defRPr sz="1800" b="1"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376668" y="1116199"/>
            <a:ext cx="6166422" cy="20621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376668" y="3623098"/>
            <a:ext cx="6166421" cy="457200"/>
          </a:xfrm>
        </p:spPr>
        <p:txBody>
          <a:bodyPr anchor="b">
            <a:normAutofit/>
          </a:bodyPr>
          <a:lstStyle>
            <a:lvl1pPr marL="0" indent="0">
              <a:lnSpc>
                <a:spcPct val="99000"/>
              </a:lnSpc>
              <a:buNone/>
              <a:defRPr lang="en-US" sz="1800" b="1" kern="1200" cap="all" spc="150"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30000"/>
              </a:lnSpc>
              <a:spcBef>
                <a:spcPts val="930"/>
              </a:spcBef>
              <a:buFont typeface="Corbel" panose="020B0503020204020204" pitchFamily="34" charset="0"/>
              <a:buNone/>
            </a:pPr>
            <a:r>
              <a:rPr lang="en-US"/>
              <a:t>Click to edit Master text styles</a:t>
            </a:r>
          </a:p>
        </p:txBody>
      </p:sp>
      <p:sp>
        <p:nvSpPr>
          <p:cNvPr id="6" name="Content Placeholder 5"/>
          <p:cNvSpPr>
            <a:spLocks noGrp="1"/>
          </p:cNvSpPr>
          <p:nvPr>
            <p:ph sz="quarter" idx="4"/>
          </p:nvPr>
        </p:nvSpPr>
        <p:spPr>
          <a:xfrm>
            <a:off x="5376670" y="4102370"/>
            <a:ext cx="6166419" cy="2066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6D37C2A-BE2E-4840-A907-3254E2916C96}" type="datetime1">
              <a:rPr lang="en-US" smtClean="0"/>
              <a:t>3/28/23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FAEF9944-A4F6-4C59-AEBD-678D6480B8EA}" type="slidenum">
              <a:rPr lang="en-US" dirty="0"/>
              <a:t>‹#›</a:t>
            </a:fld>
            <a:endParaRPr lang="en-US" dirty="0"/>
          </a:p>
        </p:txBody>
      </p:sp>
      <p:sp>
        <p:nvSpPr>
          <p:cNvPr id="10" name="Title 9">
            <a:extLst>
              <a:ext uri="{FF2B5EF4-FFF2-40B4-BE49-F238E27FC236}">
                <a16:creationId xmlns:a16="http://schemas.microsoft.com/office/drawing/2014/main" id="{D26B370B-8381-431F-9492-0EA1205113EE}"/>
              </a:ext>
            </a:extLst>
          </p:cNvPr>
          <p:cNvSpPr>
            <a:spLocks noGrp="1"/>
          </p:cNvSpPr>
          <p:nvPr>
            <p:ph type="title"/>
          </p:nvPr>
        </p:nvSpPr>
        <p:spPr/>
        <p:txBody>
          <a:bodyPr/>
          <a:lstStyle/>
          <a:p>
            <a:r>
              <a:rPr lang="en-US"/>
              <a:t>Click to edit Master title style</a:t>
            </a:r>
          </a:p>
        </p:txBody>
      </p:sp>
      <p:sp>
        <p:nvSpPr>
          <p:cNvPr id="12" name="Rectangle 11">
            <a:extLst>
              <a:ext uri="{FF2B5EF4-FFF2-40B4-BE49-F238E27FC236}">
                <a16:creationId xmlns:a16="http://schemas.microsoft.com/office/drawing/2014/main" id="{DCA89085-2231-4A9C-B23C-B199A9DD26C5}"/>
              </a:ext>
            </a:extLst>
          </p:cNvPr>
          <p:cNvSpPr/>
          <p:nvPr/>
        </p:nvSpPr>
        <p:spPr>
          <a:xfrm rot="10800000">
            <a:off x="4693920" y="3396997"/>
            <a:ext cx="7498080"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118319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05CD215-1C45-48A0-8534-39FFE8A7C95A}" type="datetime1">
              <a:rPr lang="en-US" smtClean="0"/>
              <a:t>3/28/23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FAEF9944-A4F6-4C59-AEBD-678D6480B8EA}" type="slidenum">
              <a:rPr lang="en-US" dirty="0"/>
              <a:t>‹#›</a:t>
            </a:fld>
            <a:endParaRPr lang="en-US" dirty="0"/>
          </a:p>
        </p:txBody>
      </p:sp>
    </p:spTree>
    <p:extLst>
      <p:ext uri="{BB962C8B-B14F-4D97-AF65-F5344CB8AC3E}">
        <p14:creationId xmlns:p14="http://schemas.microsoft.com/office/powerpoint/2010/main" val="16504832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bg>
      <p:bgPr>
        <a:solidFill>
          <a:schemeClr val="bg2"/>
        </a:solidFill>
        <a:effectLst/>
      </p:bgPr>
    </p:bg>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C7CF41D3-C6B9-4E99-9321-87C4E2168F46}"/>
              </a:ext>
            </a:extLst>
          </p:cNvPr>
          <p:cNvSpPr>
            <a:spLocks noGrp="1"/>
          </p:cNvSpPr>
          <p:nvPr>
            <p:ph type="dt" sz="half" idx="10"/>
          </p:nvPr>
        </p:nvSpPr>
        <p:spPr/>
        <p:txBody>
          <a:bodyPr/>
          <a:lstStyle/>
          <a:p>
            <a:fld id="{D3363A0F-DEF3-4134-98D0-2E1276938A8B}" type="datetime1">
              <a:rPr lang="en-US" smtClean="0"/>
              <a:t>3/28/23</a:t>
            </a:fld>
            <a:endParaRPr lang="en-US" dirty="0"/>
          </a:p>
        </p:txBody>
      </p:sp>
      <p:sp>
        <p:nvSpPr>
          <p:cNvPr id="6" name="Footer Placeholder 5">
            <a:extLst>
              <a:ext uri="{FF2B5EF4-FFF2-40B4-BE49-F238E27FC236}">
                <a16:creationId xmlns:a16="http://schemas.microsoft.com/office/drawing/2014/main" id="{8B5BC6EB-07B1-46AF-AC33-E998BC6AA433}"/>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73E3A0C1-6562-4819-9E88-4C1378FD5DE4}"/>
              </a:ext>
            </a:extLst>
          </p:cNvPr>
          <p:cNvSpPr>
            <a:spLocks noGrp="1"/>
          </p:cNvSpPr>
          <p:nvPr>
            <p:ph type="sldNum" sz="quarter" idx="12"/>
          </p:nvPr>
        </p:nvSpPr>
        <p:spPr/>
        <p:txBody>
          <a:bodyPr/>
          <a:lstStyle/>
          <a:p>
            <a:fld id="{FAEF9944-A4F6-4C59-AEBD-678D6480B8EA}" type="slidenum">
              <a:rPr lang="en-US" smtClean="0"/>
              <a:pPr/>
              <a:t>‹#›</a:t>
            </a:fld>
            <a:endParaRPr lang="en-US" dirty="0"/>
          </a:p>
        </p:txBody>
      </p:sp>
    </p:spTree>
    <p:extLst>
      <p:ext uri="{BB962C8B-B14F-4D97-AF65-F5344CB8AC3E}">
        <p14:creationId xmlns:p14="http://schemas.microsoft.com/office/powerpoint/2010/main" val="20783931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ACA29BA-0143-49FF-8608-DB1623D99537}"/>
              </a:ext>
            </a:extLst>
          </p:cNvPr>
          <p:cNvSpPr/>
          <p:nvPr/>
        </p:nvSpPr>
        <p:spPr>
          <a:xfrm>
            <a:off x="0" y="0"/>
            <a:ext cx="8248592" cy="68580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753015" y="640079"/>
            <a:ext cx="2796066" cy="2551751"/>
          </a:xfrm>
        </p:spPr>
        <p:txBody>
          <a:bodyPr anchor="b">
            <a:normAutofit/>
          </a:bodyPr>
          <a:lstStyle>
            <a:lvl1pPr algn="l">
              <a:lnSpc>
                <a:spcPct val="135000"/>
              </a:lnSpc>
              <a:defRPr sz="3200"/>
            </a:lvl1pPr>
          </a:lstStyle>
          <a:p>
            <a:r>
              <a:rPr lang="en-US"/>
              <a:t>Click to edit Master title style</a:t>
            </a:r>
            <a:endParaRPr lang="en-US" dirty="0"/>
          </a:p>
        </p:txBody>
      </p:sp>
      <p:sp>
        <p:nvSpPr>
          <p:cNvPr id="3" name="Content Placeholder 2"/>
          <p:cNvSpPr>
            <a:spLocks noGrp="1"/>
          </p:cNvSpPr>
          <p:nvPr>
            <p:ph idx="1"/>
          </p:nvPr>
        </p:nvSpPr>
        <p:spPr>
          <a:xfrm>
            <a:off x="638818" y="640078"/>
            <a:ext cx="6969693" cy="5455921"/>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hasCustomPrompt="1"/>
          </p:nvPr>
        </p:nvSpPr>
        <p:spPr>
          <a:xfrm>
            <a:off x="8753015" y="3223803"/>
            <a:ext cx="2796066" cy="2872197"/>
          </a:xfrm>
        </p:spPr>
        <p:txBody>
          <a:bodyPr anchor="t">
            <a:normAutofit/>
          </a:bodyPr>
          <a:lstStyle>
            <a:lvl1pPr marL="0" indent="0">
              <a:spcBef>
                <a:spcPts val="1400"/>
              </a:spcBef>
              <a:buNone/>
              <a:defRPr sz="1800" b="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9" name="Rectangle 8">
            <a:extLst>
              <a:ext uri="{FF2B5EF4-FFF2-40B4-BE49-F238E27FC236}">
                <a16:creationId xmlns:a16="http://schemas.microsoft.com/office/drawing/2014/main" id="{3010CF18-370D-4E80-AE4C-396FFDFCAE5D}"/>
              </a:ext>
            </a:extLst>
          </p:cNvPr>
          <p:cNvSpPr/>
          <p:nvPr/>
        </p:nvSpPr>
        <p:spPr>
          <a:xfrm rot="5400000">
            <a:off x="4851595"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Date Placeholder 9">
            <a:extLst>
              <a:ext uri="{FF2B5EF4-FFF2-40B4-BE49-F238E27FC236}">
                <a16:creationId xmlns:a16="http://schemas.microsoft.com/office/drawing/2014/main" id="{C5EBFE9C-5A22-4462-9C51-E00C03F55C3D}"/>
              </a:ext>
            </a:extLst>
          </p:cNvPr>
          <p:cNvSpPr>
            <a:spLocks noGrp="1"/>
          </p:cNvSpPr>
          <p:nvPr>
            <p:ph type="dt" sz="half" idx="10"/>
          </p:nvPr>
        </p:nvSpPr>
        <p:spPr>
          <a:xfrm>
            <a:off x="8753015" y="6309360"/>
            <a:ext cx="1734207" cy="457200"/>
          </a:xfrm>
        </p:spPr>
        <p:txBody>
          <a:bodyPr/>
          <a:lstStyle>
            <a:lvl1pPr algn="l">
              <a:defRPr/>
            </a:lvl1pPr>
          </a:lstStyle>
          <a:p>
            <a:fld id="{61A2E4C8-2960-4ADD-862C-4D9643CB15AC}" type="datetime1">
              <a:rPr lang="en-US" smtClean="0"/>
              <a:t>3/28/23</a:t>
            </a:fld>
            <a:endParaRPr lang="en-US" dirty="0"/>
          </a:p>
        </p:txBody>
      </p:sp>
      <p:sp>
        <p:nvSpPr>
          <p:cNvPr id="11" name="Footer Placeholder 10">
            <a:extLst>
              <a:ext uri="{FF2B5EF4-FFF2-40B4-BE49-F238E27FC236}">
                <a16:creationId xmlns:a16="http://schemas.microsoft.com/office/drawing/2014/main" id="{2EBBFF2E-AA66-4B76-9139-CB000B5A45D5}"/>
              </a:ext>
            </a:extLst>
          </p:cNvPr>
          <p:cNvSpPr>
            <a:spLocks noGrp="1"/>
          </p:cNvSpPr>
          <p:nvPr>
            <p:ph type="ftr" sz="quarter" idx="11"/>
          </p:nvPr>
        </p:nvSpPr>
        <p:spPr>
          <a:xfrm>
            <a:off x="638818" y="6309360"/>
            <a:ext cx="6993867" cy="457200"/>
          </a:xfrm>
        </p:spPr>
        <p:txBody>
          <a:bodyPr/>
          <a:lstStyle/>
          <a:p>
            <a:endParaRPr lang="en-US" dirty="0"/>
          </a:p>
        </p:txBody>
      </p:sp>
      <p:sp>
        <p:nvSpPr>
          <p:cNvPr id="12" name="Slide Number Placeholder 11">
            <a:extLst>
              <a:ext uri="{FF2B5EF4-FFF2-40B4-BE49-F238E27FC236}">
                <a16:creationId xmlns:a16="http://schemas.microsoft.com/office/drawing/2014/main" id="{A44F64C4-BF20-4F6B-B650-57C71C828A68}"/>
              </a:ext>
            </a:extLst>
          </p:cNvPr>
          <p:cNvSpPr>
            <a:spLocks noGrp="1"/>
          </p:cNvSpPr>
          <p:nvPr>
            <p:ph type="sldNum" sz="quarter" idx="12"/>
          </p:nvPr>
        </p:nvSpPr>
        <p:spPr/>
        <p:txBody>
          <a:bodyPr/>
          <a:lstStyle/>
          <a:p>
            <a:fld id="{FAEF9944-A4F6-4C59-AEBD-678D6480B8EA}" type="slidenum">
              <a:rPr lang="en-US" smtClean="0"/>
              <a:pPr/>
              <a:t>‹#›</a:t>
            </a:fld>
            <a:endParaRPr lang="en-US" dirty="0"/>
          </a:p>
        </p:txBody>
      </p:sp>
    </p:spTree>
    <p:extLst>
      <p:ext uri="{BB962C8B-B14F-4D97-AF65-F5344CB8AC3E}">
        <p14:creationId xmlns:p14="http://schemas.microsoft.com/office/powerpoint/2010/main" val="19101857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834996" y="640079"/>
            <a:ext cx="2714085" cy="2695903"/>
          </a:xfrm>
        </p:spPr>
        <p:txBody>
          <a:bodyPr anchor="b">
            <a:noAutofit/>
          </a:bodyPr>
          <a:lstStyle>
            <a:lvl1pPr algn="l">
              <a:lnSpc>
                <a:spcPct val="104000"/>
              </a:lnSpc>
              <a:defRPr sz="3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8248592" cy="6857999"/>
          </a:xfrm>
          <a:solidFill>
            <a:schemeClr val="bg2">
              <a:lumMod val="90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hasCustomPrompt="1"/>
          </p:nvPr>
        </p:nvSpPr>
        <p:spPr>
          <a:xfrm>
            <a:off x="8834996" y="3429000"/>
            <a:ext cx="2714085" cy="2508026"/>
          </a:xfrm>
        </p:spPr>
        <p:txBody>
          <a:bodyPr anchor="t">
            <a:normAutofit/>
          </a:bodyPr>
          <a:lstStyle>
            <a:lvl1pPr marL="0" indent="0">
              <a:spcBef>
                <a:spcPts val="1400"/>
              </a:spcBef>
              <a:buNone/>
              <a:defRPr sz="1800" b="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9" name="Rectangle 8">
            <a:extLst>
              <a:ext uri="{FF2B5EF4-FFF2-40B4-BE49-F238E27FC236}">
                <a16:creationId xmlns:a16="http://schemas.microsoft.com/office/drawing/2014/main" id="{90949BC8-9ABF-49F6-851C-5DB0B86CA70D}"/>
              </a:ext>
            </a:extLst>
          </p:cNvPr>
          <p:cNvSpPr/>
          <p:nvPr/>
        </p:nvSpPr>
        <p:spPr>
          <a:xfrm rot="5400000">
            <a:off x="4851595"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a:extLst>
              <a:ext uri="{FF2B5EF4-FFF2-40B4-BE49-F238E27FC236}">
                <a16:creationId xmlns:a16="http://schemas.microsoft.com/office/drawing/2014/main" id="{04E1EE21-E3FA-4D43-B224-C664959637B0}"/>
              </a:ext>
            </a:extLst>
          </p:cNvPr>
          <p:cNvSpPr>
            <a:spLocks noGrp="1"/>
          </p:cNvSpPr>
          <p:nvPr>
            <p:ph type="dt" sz="half" idx="10"/>
          </p:nvPr>
        </p:nvSpPr>
        <p:spPr>
          <a:xfrm>
            <a:off x="8834997" y="6309360"/>
            <a:ext cx="1645920" cy="457200"/>
          </a:xfrm>
        </p:spPr>
        <p:txBody>
          <a:bodyPr/>
          <a:lstStyle/>
          <a:p>
            <a:fld id="{48BDEA15-09CD-4275-A8E0-385C965F48B0}" type="datetime1">
              <a:rPr lang="en-US" smtClean="0"/>
              <a:t>3/28/23</a:t>
            </a:fld>
            <a:endParaRPr lang="en-US" dirty="0"/>
          </a:p>
        </p:txBody>
      </p:sp>
      <p:sp>
        <p:nvSpPr>
          <p:cNvPr id="7" name="Slide Number Placeholder 6">
            <a:extLst>
              <a:ext uri="{FF2B5EF4-FFF2-40B4-BE49-F238E27FC236}">
                <a16:creationId xmlns:a16="http://schemas.microsoft.com/office/drawing/2014/main" id="{A32D7F83-8993-4ED4-9F02-663CC085052F}"/>
              </a:ext>
            </a:extLst>
          </p:cNvPr>
          <p:cNvSpPr>
            <a:spLocks noGrp="1"/>
          </p:cNvSpPr>
          <p:nvPr>
            <p:ph type="sldNum" sz="quarter" idx="12"/>
          </p:nvPr>
        </p:nvSpPr>
        <p:spPr/>
        <p:txBody>
          <a:bodyPr/>
          <a:lstStyle/>
          <a:p>
            <a:fld id="{FAEF9944-A4F6-4C59-AEBD-678D6480B8EA}" type="slidenum">
              <a:rPr lang="en-US" smtClean="0"/>
              <a:pPr/>
              <a:t>‹#›</a:t>
            </a:fld>
            <a:endParaRPr lang="en-US" dirty="0"/>
          </a:p>
        </p:txBody>
      </p:sp>
      <p:sp>
        <p:nvSpPr>
          <p:cNvPr id="6" name="Footer Placeholder 5">
            <a:extLst>
              <a:ext uri="{FF2B5EF4-FFF2-40B4-BE49-F238E27FC236}">
                <a16:creationId xmlns:a16="http://schemas.microsoft.com/office/drawing/2014/main" id="{8E3678B7-E511-4CE1-BEE5-89E959B9BFD6}"/>
              </a:ext>
            </a:extLst>
          </p:cNvPr>
          <p:cNvSpPr>
            <a:spLocks noGrp="1"/>
          </p:cNvSpPr>
          <p:nvPr>
            <p:ph type="ftr" sz="quarter" idx="11"/>
          </p:nvPr>
        </p:nvSpPr>
        <p:spPr>
          <a:xfrm>
            <a:off x="640080" y="6309360"/>
            <a:ext cx="4946592" cy="457200"/>
          </a:xfrm>
        </p:spPr>
        <p:txBody>
          <a:bodyPr/>
          <a:lstStyle>
            <a:lvl1pPr>
              <a:defRPr>
                <a:solidFill>
                  <a:srgbClr val="FFFFFF"/>
                </a:solidFill>
                <a:effectLst>
                  <a:outerShdw blurRad="50800" dist="38100" dir="2700000" algn="tl" rotWithShape="0">
                    <a:prstClr val="black">
                      <a:alpha val="43000"/>
                    </a:prstClr>
                  </a:outerShdw>
                </a:effectLst>
              </a:defRPr>
            </a:lvl1pPr>
          </a:lstStyle>
          <a:p>
            <a:endParaRPr lang="en-US" dirty="0"/>
          </a:p>
        </p:txBody>
      </p:sp>
    </p:spTree>
    <p:extLst>
      <p:ext uri="{BB962C8B-B14F-4D97-AF65-F5344CB8AC3E}">
        <p14:creationId xmlns:p14="http://schemas.microsoft.com/office/powerpoint/2010/main" val="37142817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786F82F-1B47-46ED-8EAE-53EF71E59E9A}"/>
              </a:ext>
            </a:extLst>
          </p:cNvPr>
          <p:cNvSpPr/>
          <p:nvPr/>
        </p:nvSpPr>
        <p:spPr>
          <a:xfrm>
            <a:off x="4718302" y="0"/>
            <a:ext cx="7473698" cy="68580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642918" y="705113"/>
            <a:ext cx="3411973" cy="5197498"/>
          </a:xfrm>
          <a:prstGeom prst="rect">
            <a:avLst/>
          </a:prstGeom>
        </p:spPr>
        <p:txBody>
          <a:bodyPr vert="horz" lIns="109728" tIns="109728" rIns="109728" bIns="9144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5376671" y="705113"/>
            <a:ext cx="6172412" cy="5197497"/>
          </a:xfrm>
          <a:prstGeom prst="rect">
            <a:avLst/>
          </a:prstGeom>
        </p:spPr>
        <p:txBody>
          <a:bodyPr vert="horz" lIns="109728" tIns="109728" rIns="109728" bIns="9144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42917" y="6309360"/>
            <a:ext cx="3411973" cy="457200"/>
          </a:xfrm>
          <a:prstGeom prst="rect">
            <a:avLst/>
          </a:prstGeom>
        </p:spPr>
        <p:txBody>
          <a:bodyPr vert="horz" lIns="109728" tIns="109728" rIns="109728" bIns="91440" rtlCol="0" anchor="ctr"/>
          <a:lstStyle>
            <a:lvl1pPr algn="l">
              <a:defRPr sz="1200" spc="150" baseline="0">
                <a:solidFill>
                  <a:schemeClr val="tx1">
                    <a:lumMod val="75000"/>
                    <a:lumOff val="25000"/>
                  </a:schemeClr>
                </a:solidFill>
                <a:latin typeface="+mj-lt"/>
              </a:defRPr>
            </a:lvl1pPr>
          </a:lstStyle>
          <a:p>
            <a:fld id="{4AF8082C-0922-4249-A612-B415F5231620}" type="datetime1">
              <a:rPr lang="en-US" smtClean="0"/>
              <a:t>3/28/23</a:t>
            </a:fld>
            <a:endParaRPr lang="en-US" dirty="0"/>
          </a:p>
        </p:txBody>
      </p:sp>
      <p:sp>
        <p:nvSpPr>
          <p:cNvPr id="5" name="Footer Placeholder 4"/>
          <p:cNvSpPr>
            <a:spLocks noGrp="1"/>
          </p:cNvSpPr>
          <p:nvPr>
            <p:ph type="ftr" sz="quarter" idx="3"/>
          </p:nvPr>
        </p:nvSpPr>
        <p:spPr>
          <a:xfrm>
            <a:off x="5376670" y="6309360"/>
            <a:ext cx="4946592" cy="457200"/>
          </a:xfrm>
          <a:prstGeom prst="rect">
            <a:avLst/>
          </a:prstGeom>
        </p:spPr>
        <p:txBody>
          <a:bodyPr vert="horz" lIns="109728" tIns="109728" rIns="109728" bIns="91440" rtlCol="0" anchor="ctr"/>
          <a:lstStyle>
            <a:lvl1pPr algn="l">
              <a:defRPr sz="1200" spc="150" baseline="0">
                <a:solidFill>
                  <a:schemeClr val="tx1">
                    <a:lumMod val="75000"/>
                    <a:lumOff val="25000"/>
                  </a:schemeClr>
                </a:solidFill>
                <a:latin typeface="+mj-lt"/>
              </a:defRPr>
            </a:lvl1pPr>
          </a:lstStyle>
          <a:p>
            <a:endParaRPr lang="en-US" dirty="0"/>
          </a:p>
        </p:txBody>
      </p:sp>
      <p:sp>
        <p:nvSpPr>
          <p:cNvPr id="6" name="Slide Number Placeholder 5"/>
          <p:cNvSpPr>
            <a:spLocks noGrp="1"/>
          </p:cNvSpPr>
          <p:nvPr>
            <p:ph type="sldNum" sz="quarter" idx="4"/>
          </p:nvPr>
        </p:nvSpPr>
        <p:spPr>
          <a:xfrm>
            <a:off x="10569202" y="6309360"/>
            <a:ext cx="979879" cy="457200"/>
          </a:xfrm>
          <a:prstGeom prst="rect">
            <a:avLst/>
          </a:prstGeom>
        </p:spPr>
        <p:txBody>
          <a:bodyPr vert="horz" lIns="109728" tIns="109728" rIns="109728" bIns="91440" rtlCol="0" anchor="b"/>
          <a:lstStyle>
            <a:lvl1pPr algn="r">
              <a:defRPr sz="1600" b="1" spc="150" baseline="0">
                <a:solidFill>
                  <a:schemeClr val="tx1">
                    <a:lumMod val="75000"/>
                    <a:lumOff val="25000"/>
                  </a:schemeClr>
                </a:solidFill>
                <a:latin typeface="+mj-lt"/>
              </a:defRPr>
            </a:lvl1pPr>
          </a:lstStyle>
          <a:p>
            <a:fld id="{FAEF9944-A4F6-4C59-AEBD-678D6480B8EA}" type="slidenum">
              <a:rPr lang="en-US" smtClean="0"/>
              <a:pPr/>
              <a:t>‹#›</a:t>
            </a:fld>
            <a:endParaRPr lang="en-US" dirty="0"/>
          </a:p>
        </p:txBody>
      </p:sp>
      <p:sp>
        <p:nvSpPr>
          <p:cNvPr id="21" name="Rectangle 20">
            <a:extLst>
              <a:ext uri="{FF2B5EF4-FFF2-40B4-BE49-F238E27FC236}">
                <a16:creationId xmlns:a16="http://schemas.microsoft.com/office/drawing/2014/main" id="{EF1BAF6F-6275-4646-9C59-331B29B9550F}"/>
              </a:ext>
            </a:extLst>
          </p:cNvPr>
          <p:cNvSpPr/>
          <p:nvPr/>
        </p:nvSpPr>
        <p:spPr>
          <a:xfrm rot="5400000">
            <a:off x="1257298"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76575016"/>
      </p:ext>
    </p:extLst>
  </p:cSld>
  <p:clrMap bg1="lt1" tx1="dk1" bg2="lt2" tx2="dk2" accent1="accent1" accent2="accent2" accent3="accent3" accent4="accent4" accent5="accent5" accent6="accent6" hlink="hlink" folHlink="folHlink"/>
  <p:sldLayoutIdLst>
    <p:sldLayoutId id="2147483671" r:id="rId1"/>
    <p:sldLayoutId id="2147483670" r:id="rId2"/>
    <p:sldLayoutId id="2147483669" r:id="rId3"/>
    <p:sldLayoutId id="2147483668" r:id="rId4"/>
    <p:sldLayoutId id="2147483667" r:id="rId5"/>
    <p:sldLayoutId id="2147483666" r:id="rId6"/>
    <p:sldLayoutId id="2147483665" r:id="rId7"/>
    <p:sldLayoutId id="2147483664" r:id="rId8"/>
    <p:sldLayoutId id="2147483663" r:id="rId9"/>
    <p:sldLayoutId id="2147483662" r:id="rId10"/>
    <p:sldLayoutId id="2147483661" r:id="rId11"/>
  </p:sldLayoutIdLst>
  <p:hf sldNum="0" hdr="0" ftr="0" dt="0"/>
  <p:txStyles>
    <p:titleStyle>
      <a:lvl1pPr algn="l" defTabSz="914400" rtl="0" eaLnBrk="1" latinLnBrk="0" hangingPunct="1">
        <a:lnSpc>
          <a:spcPct val="150000"/>
        </a:lnSpc>
        <a:spcBef>
          <a:spcPct val="0"/>
        </a:spcBef>
        <a:buNone/>
        <a:defRPr sz="3600" b="1" kern="1200" spc="150" baseline="0">
          <a:solidFill>
            <a:schemeClr val="tx1">
              <a:lumMod val="75000"/>
              <a:lumOff val="25000"/>
            </a:schemeClr>
          </a:solidFill>
          <a:latin typeface="+mj-lt"/>
          <a:ea typeface="+mj-ea"/>
          <a:cs typeface="+mj-cs"/>
        </a:defRPr>
      </a:lvl1pPr>
    </p:titleStyle>
    <p:bodyStyle>
      <a:lvl1pPr marL="0" indent="0" algn="l" defTabSz="914400" rtl="0" eaLnBrk="1" latinLnBrk="0" hangingPunct="1">
        <a:lnSpc>
          <a:spcPct val="140000"/>
        </a:lnSpc>
        <a:spcBef>
          <a:spcPts val="930"/>
        </a:spcBef>
        <a:buFont typeface="Corbel" panose="020B0503020204020204" pitchFamily="34" charset="0"/>
        <a:buNone/>
        <a:defRPr sz="1800" b="1" kern="1200" spc="150" baseline="0">
          <a:solidFill>
            <a:schemeClr val="tx1">
              <a:lumMod val="75000"/>
              <a:lumOff val="25000"/>
            </a:schemeClr>
          </a:solidFill>
          <a:latin typeface="+mn-lt"/>
          <a:ea typeface="+mn-ea"/>
          <a:cs typeface="+mn-cs"/>
        </a:defRPr>
      </a:lvl1pPr>
      <a:lvl2pPr marL="0" indent="0" algn="l" defTabSz="914400" rtl="0" eaLnBrk="1" latinLnBrk="0" hangingPunct="1">
        <a:lnSpc>
          <a:spcPct val="140000"/>
        </a:lnSpc>
        <a:spcBef>
          <a:spcPts val="930"/>
        </a:spcBef>
        <a:buFont typeface="Corbel" panose="020B0503020204020204" pitchFamily="34" charset="0"/>
        <a:buNone/>
        <a:defRPr sz="1600" kern="1200" spc="150" baseline="0">
          <a:solidFill>
            <a:schemeClr val="tx1">
              <a:lumMod val="75000"/>
              <a:lumOff val="25000"/>
            </a:schemeClr>
          </a:solidFill>
          <a:latin typeface="+mn-lt"/>
          <a:ea typeface="+mn-ea"/>
          <a:cs typeface="+mn-cs"/>
        </a:defRPr>
      </a:lvl2pPr>
      <a:lvl3pPr marL="0" indent="-320040" algn="l" defTabSz="914400" rtl="0" eaLnBrk="1" latinLnBrk="0" hangingPunct="1">
        <a:lnSpc>
          <a:spcPct val="140000"/>
        </a:lnSpc>
        <a:spcBef>
          <a:spcPts val="930"/>
        </a:spcBef>
        <a:buFont typeface="Corbel" panose="020B0503020204020204" pitchFamily="34" charset="0"/>
        <a:buChar char="–"/>
        <a:defRPr sz="1400" i="1" kern="1200" spc="150" baseline="0">
          <a:solidFill>
            <a:schemeClr val="tx1">
              <a:lumMod val="75000"/>
              <a:lumOff val="25000"/>
            </a:schemeClr>
          </a:solidFill>
          <a:latin typeface="+mn-lt"/>
          <a:ea typeface="+mn-ea"/>
          <a:cs typeface="+mn-cs"/>
        </a:defRPr>
      </a:lvl3pPr>
      <a:lvl4pPr marL="0" indent="-320040" algn="l" defTabSz="914400" rtl="0" eaLnBrk="1" latinLnBrk="0" hangingPunct="1">
        <a:lnSpc>
          <a:spcPct val="140000"/>
        </a:lnSpc>
        <a:spcBef>
          <a:spcPts val="930"/>
        </a:spcBef>
        <a:buFont typeface="Corbel" panose="020B0503020204020204" pitchFamily="34" charset="0"/>
        <a:buChar char="–"/>
        <a:defRPr sz="1400" kern="1200" spc="150" baseline="0">
          <a:solidFill>
            <a:schemeClr val="tx1">
              <a:lumMod val="75000"/>
              <a:lumOff val="25000"/>
            </a:schemeClr>
          </a:solidFill>
          <a:latin typeface="+mn-lt"/>
          <a:ea typeface="+mn-ea"/>
          <a:cs typeface="+mn-cs"/>
        </a:defRPr>
      </a:lvl4pPr>
      <a:lvl5pPr marL="0" indent="-320040" algn="l" defTabSz="914400" rtl="0" eaLnBrk="1" latinLnBrk="0" hangingPunct="1">
        <a:lnSpc>
          <a:spcPct val="140000"/>
        </a:lnSpc>
        <a:spcBef>
          <a:spcPts val="930"/>
        </a:spcBef>
        <a:buFont typeface="Corbel" panose="020B0503020204020204" pitchFamily="34" charset="0"/>
        <a:buChar char="–"/>
        <a:defRPr sz="1400" i="1" kern="1200" spc="150" baseline="0">
          <a:solidFill>
            <a:schemeClr val="tx1">
              <a:lumMod val="75000"/>
              <a:lumOff val="25000"/>
            </a:schemeClr>
          </a:solidFill>
          <a:latin typeface="+mn-lt"/>
          <a:ea typeface="+mn-ea"/>
          <a:cs typeface="+mn-cs"/>
        </a:defRPr>
      </a:lvl5pPr>
      <a:lvl6pPr marL="192024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6pPr>
      <a:lvl7pPr marL="224028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7pPr>
      <a:lvl8pPr marL="256032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8pPr>
      <a:lvl9pPr marL="288036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png"/><Relationship Id="rId3" Type="http://schemas.microsoft.com/office/2007/relationships/media" Target="../media/media2.m4a"/><Relationship Id="rId7" Type="http://schemas.openxmlformats.org/officeDocument/2006/relationships/image" Target="../media/image1.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notesSlide" Target="../notesSlides/notesSlide1.xml"/><Relationship Id="rId5" Type="http://schemas.openxmlformats.org/officeDocument/2006/relationships/slideLayout" Target="../slideLayouts/slideLayout1.xml"/><Relationship Id="rId4" Type="http://schemas.openxmlformats.org/officeDocument/2006/relationships/audio" Target="../media/media2.m4a"/></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7.sv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A164D6B-6878-4B9F-A2D0-985D39B17B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Video 3">
            <a:extLst>
              <a:ext uri="{FF2B5EF4-FFF2-40B4-BE49-F238E27FC236}">
                <a16:creationId xmlns:a16="http://schemas.microsoft.com/office/drawing/2014/main" id="{D3C27242-2848-CA24-6C84-A587C1AAEB94}"/>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7"/>
          <a:srcRect t="259" r="1" b="1"/>
          <a:stretch/>
        </p:blipFill>
        <p:spPr>
          <a:xfrm>
            <a:off x="1525" y="10"/>
            <a:ext cx="12188950" cy="6857990"/>
          </a:xfrm>
          <a:prstGeom prst="rect">
            <a:avLst/>
          </a:prstGeom>
        </p:spPr>
      </p:pic>
      <p:sp>
        <p:nvSpPr>
          <p:cNvPr id="11" name="Rectangle 10">
            <a:extLst>
              <a:ext uri="{FF2B5EF4-FFF2-40B4-BE49-F238E27FC236}">
                <a16:creationId xmlns:a16="http://schemas.microsoft.com/office/drawing/2014/main" id="{064738AB-B6BE-4867-889A-52CE4AC8DB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1868" y="1095508"/>
            <a:ext cx="4640132" cy="501689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9DD6AC0-2474-1222-340D-53CB352D2CBB}"/>
              </a:ext>
            </a:extLst>
          </p:cNvPr>
          <p:cNvSpPr>
            <a:spLocks noGrp="1"/>
          </p:cNvSpPr>
          <p:nvPr>
            <p:ph type="ctrTitle"/>
          </p:nvPr>
        </p:nvSpPr>
        <p:spPr>
          <a:xfrm>
            <a:off x="7551867" y="1709531"/>
            <a:ext cx="4640133" cy="910424"/>
          </a:xfrm>
        </p:spPr>
        <p:txBody>
          <a:bodyPr anchor="b">
            <a:normAutofit/>
          </a:bodyPr>
          <a:lstStyle/>
          <a:p>
            <a:pPr algn="ctr"/>
            <a:r>
              <a:rPr lang="en-MX" sz="2400" dirty="0">
                <a:solidFill>
                  <a:schemeClr val="bg1"/>
                </a:solidFill>
              </a:rPr>
              <a:t>LOVE AS 4TH FUEL</a:t>
            </a:r>
          </a:p>
        </p:txBody>
      </p:sp>
      <p:sp>
        <p:nvSpPr>
          <p:cNvPr id="3" name="Subtitle 2">
            <a:extLst>
              <a:ext uri="{FF2B5EF4-FFF2-40B4-BE49-F238E27FC236}">
                <a16:creationId xmlns:a16="http://schemas.microsoft.com/office/drawing/2014/main" id="{FB3F5393-F813-8A58-8D03-694B5C87B40D}"/>
              </a:ext>
            </a:extLst>
          </p:cNvPr>
          <p:cNvSpPr>
            <a:spLocks noGrp="1"/>
          </p:cNvSpPr>
          <p:nvPr>
            <p:ph type="subTitle" idx="1"/>
          </p:nvPr>
        </p:nvSpPr>
        <p:spPr>
          <a:xfrm>
            <a:off x="7976914" y="4238046"/>
            <a:ext cx="3806919" cy="1741404"/>
          </a:xfrm>
        </p:spPr>
        <p:txBody>
          <a:bodyPr anchor="t">
            <a:normAutofit/>
          </a:bodyPr>
          <a:lstStyle/>
          <a:p>
            <a:pPr algn="ctr"/>
            <a:r>
              <a:rPr lang="en-MX" sz="2000" dirty="0">
                <a:solidFill>
                  <a:schemeClr val="bg1"/>
                </a:solidFill>
              </a:rPr>
              <a:t>SPIRITUALITY IS</a:t>
            </a:r>
          </a:p>
        </p:txBody>
      </p:sp>
      <p:sp>
        <p:nvSpPr>
          <p:cNvPr id="13" name="Rectangle 12">
            <a:extLst>
              <a:ext uri="{FF2B5EF4-FFF2-40B4-BE49-F238E27FC236}">
                <a16:creationId xmlns:a16="http://schemas.microsoft.com/office/drawing/2014/main" id="{7C60369F-A41B-4D6E-8990-30E2715C57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21459" y="0"/>
            <a:ext cx="6400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Audio Recording Mar 11, 2023 at 2:08:29 AM">
            <a:hlinkClick r:id="" action="ppaction://media"/>
            <a:extLst>
              <a:ext uri="{FF2B5EF4-FFF2-40B4-BE49-F238E27FC236}">
                <a16:creationId xmlns:a16="http://schemas.microsoft.com/office/drawing/2014/main" id="{53374E5D-17B2-0BE5-08EB-BC1B84B73EFE}"/>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4868680" y="4085112"/>
            <a:ext cx="843854" cy="843854"/>
          </a:xfrm>
          <a:prstGeom prst="rect">
            <a:avLst/>
          </a:prstGeom>
        </p:spPr>
      </p:pic>
    </p:spTree>
    <p:extLst>
      <p:ext uri="{BB962C8B-B14F-4D97-AF65-F5344CB8AC3E}">
        <p14:creationId xmlns:p14="http://schemas.microsoft.com/office/powerpoint/2010/main" val="1522861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920"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3264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4"/>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4"/>
                                        </p:tgtEl>
                                      </p:cBhvr>
                                    </p:cmd>
                                  </p:childTnLst>
                                </p:cTn>
                              </p:par>
                            </p:childTnLst>
                          </p:cTn>
                        </p:par>
                      </p:childTnLst>
                    </p:cTn>
                  </p:par>
                </p:childTnLst>
              </p:cTn>
              <p:nextCondLst>
                <p:cond evt="onClick" delay="0">
                  <p:tgtEl>
                    <p:spTgt spid="4"/>
                  </p:tgtEl>
                </p:cond>
              </p:nextCondLst>
            </p:seq>
            <p:video>
              <p:cMediaNode mute="1">
                <p:cTn id="16" repeatCount="indefinite" fill="hold" display="0">
                  <p:stCondLst>
                    <p:cond delay="indefinite"/>
                  </p:stCondLst>
                </p:cTn>
                <p:tgtEl>
                  <p:spTgt spid="4"/>
                </p:tgtEl>
              </p:cMediaNode>
            </p:video>
            <p:audio>
              <p:cMediaNode vol="100000">
                <p:cTn id="1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D4527A-843D-AA51-69D2-2566778DAE3F}"/>
              </a:ext>
            </a:extLst>
          </p:cNvPr>
          <p:cNvSpPr>
            <a:spLocks noGrp="1"/>
          </p:cNvSpPr>
          <p:nvPr>
            <p:ph type="title"/>
          </p:nvPr>
        </p:nvSpPr>
        <p:spPr/>
        <p:txBody>
          <a:bodyPr/>
          <a:lstStyle/>
          <a:p>
            <a:r>
              <a:rPr lang="en-MX"/>
              <a:t>MUST </a:t>
            </a:r>
            <a:r>
              <a:rPr lang="en-MX" dirty="0"/>
              <a:t>FIRST LOVE SELF</a:t>
            </a:r>
          </a:p>
        </p:txBody>
      </p:sp>
      <p:sp>
        <p:nvSpPr>
          <p:cNvPr id="3" name="Content Placeholder 2">
            <a:extLst>
              <a:ext uri="{FF2B5EF4-FFF2-40B4-BE49-F238E27FC236}">
                <a16:creationId xmlns:a16="http://schemas.microsoft.com/office/drawing/2014/main" id="{777F8AF7-5516-FA9E-E19B-1A72D01858B0}"/>
              </a:ext>
            </a:extLst>
          </p:cNvPr>
          <p:cNvSpPr>
            <a:spLocks noGrp="1"/>
          </p:cNvSpPr>
          <p:nvPr>
            <p:ph idx="1"/>
          </p:nvPr>
        </p:nvSpPr>
        <p:spPr>
          <a:xfrm>
            <a:off x="5376671" y="705113"/>
            <a:ext cx="6172412" cy="6152887"/>
          </a:xfrm>
        </p:spPr>
        <p:txBody>
          <a:bodyPr>
            <a:normAutofit fontScale="85000" lnSpcReduction="10000"/>
          </a:bodyPr>
          <a:lstStyle/>
          <a:p>
            <a:pPr marL="342900" indent="-342900">
              <a:buFont typeface="Wingdings" pitchFamily="2" charset="2"/>
              <a:buChar char="Ø"/>
            </a:pPr>
            <a:r>
              <a:rPr lang="en-US" sz="2400" dirty="0">
                <a:effectLst/>
                <a:latin typeface="Calibri" panose="020F0502020204030204" pitchFamily="34" charset="0"/>
                <a:ea typeface="Times New Roman" panose="02020603050405020304" pitchFamily="18" charset="0"/>
                <a:cs typeface="Times New Roman" panose="02020603050405020304" pitchFamily="18" charset="0"/>
              </a:rPr>
              <a:t>You cannot give what you have not learned and experienced. </a:t>
            </a:r>
          </a:p>
          <a:p>
            <a:pPr marL="342900" indent="-342900">
              <a:buFont typeface="Wingdings" pitchFamily="2" charset="2"/>
              <a:buChar char="Ø"/>
            </a:pPr>
            <a:r>
              <a:rPr lang="en-US" sz="2400" dirty="0">
                <a:latin typeface="Calibri" panose="020F0502020204030204" pitchFamily="34" charset="0"/>
                <a:ea typeface="Times New Roman" panose="02020603050405020304" pitchFamily="18" charset="0"/>
                <a:cs typeface="Times New Roman" panose="02020603050405020304" pitchFamily="18" charset="0"/>
              </a:rPr>
              <a:t>Love and the self are one and the discovery of either is the realization of both.</a:t>
            </a:r>
          </a:p>
          <a:p>
            <a:pPr marL="342900" indent="-342900">
              <a:buFont typeface="Wingdings" pitchFamily="2" charset="2"/>
              <a:buChar char="Ø"/>
            </a:pPr>
            <a:r>
              <a:rPr lang="en-US" sz="2400" dirty="0">
                <a:solidFill>
                  <a:srgbClr val="C00000"/>
                </a:solidFill>
                <a:effectLst/>
                <a:latin typeface="Calibri" panose="020F0502020204030204" pitchFamily="34" charset="0"/>
                <a:ea typeface="Times New Roman" panose="02020603050405020304" pitchFamily="18" charset="0"/>
                <a:cs typeface="Times New Roman" panose="02020603050405020304" pitchFamily="18" charset="0"/>
              </a:rPr>
              <a:t>When a person has </a:t>
            </a:r>
            <a:r>
              <a:rPr lang="en-US" sz="2400" dirty="0">
                <a:solidFill>
                  <a:srgbClr val="C00000"/>
                </a:solidFill>
                <a:latin typeface="Calibri" panose="020F0502020204030204" pitchFamily="34" charset="0"/>
                <a:ea typeface="Times New Roman" panose="02020603050405020304" pitchFamily="18" charset="0"/>
                <a:cs typeface="Times New Roman" panose="02020603050405020304" pitchFamily="18" charset="0"/>
              </a:rPr>
              <a:t>L</a:t>
            </a:r>
            <a:r>
              <a:rPr lang="en-US" sz="2400" dirty="0">
                <a:solidFill>
                  <a:srgbClr val="C00000"/>
                </a:solidFill>
                <a:effectLst/>
                <a:latin typeface="Calibri" panose="020F0502020204030204" pitchFamily="34" charset="0"/>
                <a:ea typeface="Times New Roman" panose="02020603050405020304" pitchFamily="18" charset="0"/>
                <a:cs typeface="Times New Roman" panose="02020603050405020304" pitchFamily="18" charset="0"/>
              </a:rPr>
              <a:t>ove, no longer at the mercy of forces since love is the greater force. </a:t>
            </a:r>
          </a:p>
          <a:p>
            <a:pPr marL="342900" indent="-342900">
              <a:buFont typeface="Wingdings" pitchFamily="2" charset="2"/>
              <a:buChar char="Ø"/>
            </a:pPr>
            <a:r>
              <a:rPr lang="en-US" sz="2400" dirty="0">
                <a:solidFill>
                  <a:srgbClr val="0070C0"/>
                </a:solidFill>
                <a:latin typeface="Calibri" panose="020F0502020204030204" pitchFamily="34" charset="0"/>
                <a:ea typeface="Times New Roman" panose="02020603050405020304" pitchFamily="18" charset="0"/>
                <a:cs typeface="Times New Roman" panose="02020603050405020304" pitchFamily="18" charset="0"/>
              </a:rPr>
              <a:t>Develop a Holding Environment of d</a:t>
            </a:r>
            <a:r>
              <a:rPr lang="en-US" sz="2400" dirty="0">
                <a:solidFill>
                  <a:srgbClr val="0070C0"/>
                </a:solidFill>
                <a:effectLst/>
                <a:latin typeface="Calibri" panose="020F0502020204030204" pitchFamily="34" charset="0"/>
                <a:ea typeface="Times New Roman" panose="02020603050405020304" pitchFamily="18" charset="0"/>
                <a:cs typeface="Times New Roman" panose="02020603050405020304" pitchFamily="18" charset="0"/>
              </a:rPr>
              <a:t>iscovering own uniqueness, development, and then sharing with others.</a:t>
            </a:r>
          </a:p>
          <a:p>
            <a:endParaRPr lang="en-MX" sz="2400" dirty="0">
              <a:effectLst/>
              <a:latin typeface="Calibri" panose="020F0502020204030204" pitchFamily="34" charset="0"/>
              <a:ea typeface="Times New Roman" panose="02020603050405020304" pitchFamily="18" charset="0"/>
              <a:cs typeface="Times New Roman" panose="02020603050405020304" pitchFamily="18" charset="0"/>
            </a:endParaRPr>
          </a:p>
          <a:p>
            <a:pPr marL="685800"/>
            <a:r>
              <a:rPr lang="en-US" sz="1800" dirty="0">
                <a:effectLst/>
                <a:latin typeface="Calibri" panose="020F0502020204030204" pitchFamily="34" charset="0"/>
                <a:ea typeface="Times New Roman" panose="02020603050405020304" pitchFamily="18" charset="0"/>
                <a:cs typeface="Times New Roman" panose="02020603050405020304" pitchFamily="18" charset="0"/>
              </a:rPr>
              <a:t> </a:t>
            </a:r>
            <a:endParaRPr lang="en-MX" sz="18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MX" dirty="0"/>
          </a:p>
        </p:txBody>
      </p:sp>
    </p:spTree>
    <p:extLst>
      <p:ext uri="{BB962C8B-B14F-4D97-AF65-F5344CB8AC3E}">
        <p14:creationId xmlns:p14="http://schemas.microsoft.com/office/powerpoint/2010/main" val="29270276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1DCD11-6F06-085F-2511-44BFC8B2AC8E}"/>
              </a:ext>
            </a:extLst>
          </p:cNvPr>
          <p:cNvSpPr>
            <a:spLocks noGrp="1"/>
          </p:cNvSpPr>
          <p:nvPr>
            <p:ph type="title"/>
          </p:nvPr>
        </p:nvSpPr>
        <p:spPr/>
        <p:txBody>
          <a:bodyPr/>
          <a:lstStyle/>
          <a:p>
            <a:r>
              <a:rPr lang="en-MX"/>
              <a:t>LOVE </a:t>
            </a:r>
            <a:r>
              <a:rPr lang="en-MX" dirty="0"/>
              <a:t>REQUIRES ONE TO BE STRONG</a:t>
            </a:r>
          </a:p>
        </p:txBody>
      </p:sp>
      <p:sp>
        <p:nvSpPr>
          <p:cNvPr id="3" name="Content Placeholder 2">
            <a:extLst>
              <a:ext uri="{FF2B5EF4-FFF2-40B4-BE49-F238E27FC236}">
                <a16:creationId xmlns:a16="http://schemas.microsoft.com/office/drawing/2014/main" id="{71D968A6-3D43-1AA5-1E9B-BBD641B6FB51}"/>
              </a:ext>
            </a:extLst>
          </p:cNvPr>
          <p:cNvSpPr>
            <a:spLocks noGrp="1"/>
          </p:cNvSpPr>
          <p:nvPr>
            <p:ph idx="1"/>
          </p:nvPr>
        </p:nvSpPr>
        <p:spPr>
          <a:xfrm>
            <a:off x="5376671" y="705114"/>
            <a:ext cx="6172412" cy="4358500"/>
          </a:xfrm>
        </p:spPr>
        <p:txBody>
          <a:bodyPr>
            <a:normAutofit/>
          </a:bodyPr>
          <a:lstStyle/>
          <a:p>
            <a:pPr marL="285750" indent="-285750">
              <a:buFont typeface="Wingdings" pitchFamily="2" charset="2"/>
              <a:buChar char="Ø"/>
            </a:pPr>
            <a:r>
              <a:rPr lang="en-US" u="sng" dirty="0"/>
              <a:t>Greatest strength needed</a:t>
            </a:r>
          </a:p>
          <a:p>
            <a:pPr marL="285750" indent="-285750">
              <a:buFont typeface="Arial" panose="020B0604020202020204" pitchFamily="34" charset="0"/>
              <a:buChar char="•"/>
            </a:pPr>
            <a:r>
              <a:rPr lang="en-MX"/>
              <a:t>to be open to love</a:t>
            </a:r>
            <a:endParaRPr lang="en-US" dirty="0"/>
          </a:p>
          <a:p>
            <a:pPr marL="285750" indent="-285750">
              <a:buFont typeface="Arial" panose="020B0604020202020204" pitchFamily="34" charset="0"/>
              <a:buChar char="•"/>
            </a:pPr>
            <a:r>
              <a:rPr lang="en-MX"/>
              <a:t>to trust and believe in love</a:t>
            </a:r>
            <a:endParaRPr lang="en-US" dirty="0"/>
          </a:p>
          <a:p>
            <a:pPr marL="285750" indent="-285750">
              <a:buFont typeface="Arial" panose="020B0604020202020204" pitchFamily="34" charset="0"/>
              <a:buChar char="•"/>
            </a:pPr>
            <a:r>
              <a:rPr lang="en-MX"/>
              <a:t>to be hopeful in love and live in love</a:t>
            </a:r>
            <a:r>
              <a:rPr lang="en-US" dirty="0"/>
              <a:t>.</a:t>
            </a:r>
          </a:p>
          <a:p>
            <a:pPr marL="285750" indent="-285750">
              <a:buFont typeface="Wingdings" pitchFamily="2" charset="2"/>
              <a:buChar char="Ø"/>
            </a:pPr>
            <a:r>
              <a:rPr lang="en-US" u="sng" dirty="0"/>
              <a:t>To</a:t>
            </a:r>
            <a:r>
              <a:rPr lang="en-MX" u="sng"/>
              <a:t> survive disillusionment of society </a:t>
            </a:r>
            <a:endParaRPr lang="en-US" u="sng" dirty="0"/>
          </a:p>
          <a:p>
            <a:pPr marL="285750" indent="-285750">
              <a:buFont typeface="Arial" panose="020B0604020202020204" pitchFamily="34" charset="0"/>
              <a:buChar char="•"/>
            </a:pPr>
            <a:r>
              <a:rPr lang="en-US" dirty="0"/>
              <a:t>p</a:t>
            </a:r>
            <a:r>
              <a:rPr lang="en-MX"/>
              <a:t>erson must have love securely in sel</a:t>
            </a:r>
            <a:r>
              <a:rPr lang="en-US" dirty="0"/>
              <a:t>f.</a:t>
            </a:r>
          </a:p>
          <a:p>
            <a:pPr marL="285750" indent="-285750">
              <a:buFont typeface="Arial" panose="020B0604020202020204" pitchFamily="34" charset="0"/>
              <a:buChar char="•"/>
            </a:pPr>
            <a:r>
              <a:rPr lang="en-US" dirty="0"/>
              <a:t>s</a:t>
            </a:r>
            <a:r>
              <a:rPr lang="en-MX"/>
              <a:t>trength to com</a:t>
            </a:r>
            <a:r>
              <a:rPr lang="en-US" dirty="0"/>
              <a:t>b</a:t>
            </a:r>
            <a:r>
              <a:rPr lang="en-MX"/>
              <a:t>at forces of doubt, confusion, and contradictions</a:t>
            </a:r>
            <a:r>
              <a:rPr lang="en-US" dirty="0"/>
              <a:t>.</a:t>
            </a:r>
          </a:p>
          <a:p>
            <a:endParaRPr lang="en-MX" dirty="0"/>
          </a:p>
        </p:txBody>
      </p:sp>
    </p:spTree>
    <p:extLst>
      <p:ext uri="{BB962C8B-B14F-4D97-AF65-F5344CB8AC3E}">
        <p14:creationId xmlns:p14="http://schemas.microsoft.com/office/powerpoint/2010/main" val="28098702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1F4525-7307-FC21-C3FF-2B4D2AB10191}"/>
              </a:ext>
            </a:extLst>
          </p:cNvPr>
          <p:cNvSpPr>
            <a:spLocks noGrp="1"/>
          </p:cNvSpPr>
          <p:nvPr>
            <p:ph type="title"/>
          </p:nvPr>
        </p:nvSpPr>
        <p:spPr>
          <a:xfrm>
            <a:off x="642918" y="705113"/>
            <a:ext cx="3858744" cy="5197498"/>
          </a:xfrm>
        </p:spPr>
        <p:txBody>
          <a:bodyPr/>
          <a:lstStyle/>
          <a:p>
            <a:pPr algn="ctr"/>
            <a:r>
              <a:rPr lang="en-MX" sz="2800"/>
              <a:t>LOVE INVOLVES RESPONSIBILITY</a:t>
            </a:r>
            <a:br>
              <a:rPr lang="en-US" sz="2800" dirty="0"/>
            </a:br>
            <a:r>
              <a:rPr lang="en-US" sz="2400" dirty="0"/>
              <a:t>Part 1</a:t>
            </a:r>
            <a:endParaRPr lang="en-MX" sz="2400" dirty="0"/>
          </a:p>
        </p:txBody>
      </p:sp>
      <p:sp>
        <p:nvSpPr>
          <p:cNvPr id="3" name="Content Placeholder 2">
            <a:extLst>
              <a:ext uri="{FF2B5EF4-FFF2-40B4-BE49-F238E27FC236}">
                <a16:creationId xmlns:a16="http://schemas.microsoft.com/office/drawing/2014/main" id="{CAB250C5-7FB6-1E22-D1B6-0F827172F9B6}"/>
              </a:ext>
            </a:extLst>
          </p:cNvPr>
          <p:cNvSpPr>
            <a:spLocks noGrp="1"/>
          </p:cNvSpPr>
          <p:nvPr>
            <p:ph idx="1"/>
          </p:nvPr>
        </p:nvSpPr>
        <p:spPr/>
        <p:txBody>
          <a:bodyPr>
            <a:normAutofit fontScale="85000" lnSpcReduction="10000"/>
          </a:bodyPr>
          <a:lstStyle/>
          <a:p>
            <a:pPr marL="285750" indent="-285750" algn="just">
              <a:buFont typeface="Wingdings" pitchFamily="2" charset="2"/>
              <a:buChar char="Ø"/>
            </a:pPr>
            <a:r>
              <a:rPr lang="en-US" dirty="0"/>
              <a:t>Responsibility to grow in self love, so one can feel this toward helping others to do so.</a:t>
            </a:r>
          </a:p>
          <a:p>
            <a:pPr marL="285750" indent="-285750" algn="just">
              <a:buFont typeface="Wingdings" pitchFamily="2" charset="2"/>
              <a:buChar char="Ø"/>
            </a:pPr>
            <a:r>
              <a:rPr lang="en-US" dirty="0"/>
              <a:t>Responsibility </a:t>
            </a:r>
            <a:r>
              <a:rPr lang="en-MX"/>
              <a:t>in </a:t>
            </a:r>
            <a:r>
              <a:rPr lang="en-MX" dirty="0"/>
              <a:t>love is to help others </a:t>
            </a:r>
            <a:r>
              <a:rPr lang="en-MX"/>
              <a:t>to love</a:t>
            </a:r>
            <a:r>
              <a:rPr lang="en-US" dirty="0"/>
              <a:t>.</a:t>
            </a:r>
          </a:p>
          <a:p>
            <a:pPr marL="285750" indent="-285750" algn="just">
              <a:buFont typeface="Wingdings" pitchFamily="2" charset="2"/>
              <a:buChar char="Ø"/>
            </a:pPr>
            <a:r>
              <a:rPr lang="en-US" dirty="0"/>
              <a:t>Albert Schweitzer belief* of responsibility a model of “towering love.” </a:t>
            </a:r>
          </a:p>
          <a:p>
            <a:pPr marL="285750" indent="-285750" algn="just">
              <a:buFont typeface="Wingdings" pitchFamily="2" charset="2"/>
              <a:buChar char="Ø"/>
            </a:pPr>
            <a:r>
              <a:rPr lang="en-US" dirty="0"/>
              <a:t>Truly responsible love is to love all.</a:t>
            </a:r>
          </a:p>
          <a:p>
            <a:pPr marL="285750" indent="-285750" algn="just">
              <a:buFont typeface="Wingdings" pitchFamily="2" charset="2"/>
              <a:buChar char="Ø"/>
            </a:pPr>
            <a:r>
              <a:rPr lang="en-US" u="sng" dirty="0"/>
              <a:t>To be complete in experience of love, goal should have responsibility for</a:t>
            </a:r>
          </a:p>
          <a:p>
            <a:pPr marL="285750" lvl="2" indent="-285750" algn="just">
              <a:buFont typeface="Arial" panose="020B0604020202020204" pitchFamily="34" charset="0"/>
              <a:buChar char="•"/>
            </a:pPr>
            <a:r>
              <a:rPr lang="en-US" sz="1900" b="1" i="0" dirty="0"/>
              <a:t>self</a:t>
            </a:r>
          </a:p>
          <a:p>
            <a:pPr marL="285750" indent="-285750" algn="just">
              <a:buFont typeface="Arial" panose="020B0604020202020204" pitchFamily="34" charset="0"/>
              <a:buChar char="•"/>
            </a:pPr>
            <a:r>
              <a:rPr lang="en-US" dirty="0"/>
              <a:t>another person</a:t>
            </a:r>
          </a:p>
          <a:p>
            <a:pPr marL="285750" indent="-285750" algn="just">
              <a:buFont typeface="Arial" panose="020B0604020202020204" pitchFamily="34" charset="0"/>
              <a:buChar char="•"/>
            </a:pPr>
            <a:r>
              <a:rPr lang="en-US" dirty="0"/>
              <a:t>helping family and community to alleviate separation, despair, and destruction.</a:t>
            </a:r>
          </a:p>
        </p:txBody>
      </p:sp>
      <p:pic>
        <p:nvPicPr>
          <p:cNvPr id="10" name="Graphic 9" descr="Atom with solid fill">
            <a:extLst>
              <a:ext uri="{FF2B5EF4-FFF2-40B4-BE49-F238E27FC236}">
                <a16:creationId xmlns:a16="http://schemas.microsoft.com/office/drawing/2014/main" id="{4DE03B40-59AC-6514-5336-B08BB62DCB4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792816" y="4004036"/>
            <a:ext cx="914400" cy="914400"/>
          </a:xfrm>
          <a:prstGeom prst="rect">
            <a:avLst/>
          </a:prstGeom>
        </p:spPr>
      </p:pic>
      <p:cxnSp>
        <p:nvCxnSpPr>
          <p:cNvPr id="5" name="Straight Arrow Connector 4">
            <a:extLst>
              <a:ext uri="{FF2B5EF4-FFF2-40B4-BE49-F238E27FC236}">
                <a16:creationId xmlns:a16="http://schemas.microsoft.com/office/drawing/2014/main" id="{3BC02FE7-E5E0-C43D-5A4F-DB7B4669B2E4}"/>
              </a:ext>
            </a:extLst>
          </p:cNvPr>
          <p:cNvCxnSpPr>
            <a:cxnSpLocks/>
          </p:cNvCxnSpPr>
          <p:nvPr/>
        </p:nvCxnSpPr>
        <p:spPr>
          <a:xfrm>
            <a:off x="6542202" y="4242062"/>
            <a:ext cx="2707814" cy="219174"/>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29129283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E6BAE0-162D-44CB-CEB8-98AE6B11E342}"/>
              </a:ext>
            </a:extLst>
          </p:cNvPr>
          <p:cNvSpPr>
            <a:spLocks noGrp="1"/>
          </p:cNvSpPr>
          <p:nvPr>
            <p:ph type="title"/>
          </p:nvPr>
        </p:nvSpPr>
        <p:spPr/>
        <p:txBody>
          <a:bodyPr/>
          <a:lstStyle/>
          <a:p>
            <a:pPr algn="ctr"/>
            <a:br>
              <a:rPr lang="en-US" dirty="0"/>
            </a:br>
            <a:r>
              <a:rPr lang="en-MX" sz="2000"/>
              <a:t>LOVE INVOLVES RESPONSIBILITY</a:t>
            </a:r>
            <a:br>
              <a:rPr lang="en-US" sz="2000" dirty="0"/>
            </a:br>
            <a:r>
              <a:rPr lang="en-US" sz="2000" dirty="0"/>
              <a:t>Part 2</a:t>
            </a:r>
          </a:p>
        </p:txBody>
      </p:sp>
      <p:sp>
        <p:nvSpPr>
          <p:cNvPr id="3" name="Content Placeholder 2">
            <a:extLst>
              <a:ext uri="{FF2B5EF4-FFF2-40B4-BE49-F238E27FC236}">
                <a16:creationId xmlns:a16="http://schemas.microsoft.com/office/drawing/2014/main" id="{44607BE1-592A-60EC-E41E-1C392AC459BF}"/>
              </a:ext>
            </a:extLst>
          </p:cNvPr>
          <p:cNvSpPr>
            <a:spLocks noGrp="1"/>
          </p:cNvSpPr>
          <p:nvPr>
            <p:ph idx="1"/>
          </p:nvPr>
        </p:nvSpPr>
        <p:spPr>
          <a:xfrm>
            <a:off x="5314075" y="830251"/>
            <a:ext cx="6172412" cy="5197497"/>
          </a:xfrm>
        </p:spPr>
        <p:txBody>
          <a:bodyPr>
            <a:normAutofit fontScale="92500" lnSpcReduction="20000"/>
          </a:bodyPr>
          <a:lstStyle/>
          <a:p>
            <a:pPr marL="285750" indent="-285750">
              <a:buFont typeface="Wingdings" pitchFamily="2" charset="2"/>
              <a:buChar char="Ø"/>
            </a:pPr>
            <a:r>
              <a:rPr lang="en-US" dirty="0"/>
              <a:t>Responsibility – its growth </a:t>
            </a:r>
          </a:p>
          <a:p>
            <a:pPr marL="285750" indent="-285750">
              <a:buFont typeface="Arial" panose="020B0604020202020204" pitchFamily="34" charset="0"/>
              <a:buChar char="•"/>
            </a:pPr>
            <a:r>
              <a:rPr lang="en-US" dirty="0"/>
              <a:t>can start with deep personal involvement with one person -</a:t>
            </a:r>
          </a:p>
          <a:p>
            <a:pPr marL="285750" indent="-285750">
              <a:buFont typeface="Arial" panose="020B0604020202020204" pitchFamily="34" charset="0"/>
              <a:buChar char="•"/>
            </a:pPr>
            <a:r>
              <a:rPr lang="en-US" dirty="0"/>
              <a:t>end point objective is – UNIVERSAL LOVE.</a:t>
            </a:r>
          </a:p>
          <a:p>
            <a:pPr marL="285750" indent="-285750">
              <a:buFont typeface="Arial" panose="020B0604020202020204" pitchFamily="34" charset="0"/>
              <a:buChar char="•"/>
            </a:pPr>
            <a:r>
              <a:rPr lang="en-US" dirty="0"/>
              <a:t>For love to grow need diverse minds, countless people and the exploration of varied paths.</a:t>
            </a:r>
          </a:p>
          <a:p>
            <a:pPr marL="285750" indent="-285750">
              <a:buFont typeface="Wingdings" pitchFamily="2" charset="2"/>
              <a:buChar char="Ø"/>
            </a:pPr>
            <a:r>
              <a:rPr lang="en-US" dirty="0"/>
              <a:t>Loving all is the same as loving one.</a:t>
            </a:r>
          </a:p>
          <a:p>
            <a:pPr marL="285750" indent="-285750">
              <a:buFont typeface="Wingdings" pitchFamily="2" charset="2"/>
              <a:buChar char="Ø"/>
            </a:pPr>
            <a:r>
              <a:rPr lang="en-US" dirty="0"/>
              <a:t>Responsibility of love is to create Joy*</a:t>
            </a:r>
          </a:p>
          <a:p>
            <a:pPr marL="285750" indent="-285750">
              <a:buFont typeface="Wingdings" pitchFamily="2" charset="2"/>
              <a:buChar char="Ø"/>
            </a:pPr>
            <a:r>
              <a:rPr lang="en-US" dirty="0"/>
              <a:t>Responsible love NEEDS EXPRESSION...if you want people to know you, YOU ARE RESPONSIBLE for communicating yourself to them.</a:t>
            </a:r>
          </a:p>
          <a:p>
            <a:endParaRPr lang="en-US" dirty="0"/>
          </a:p>
        </p:txBody>
      </p:sp>
    </p:spTree>
    <p:extLst>
      <p:ext uri="{BB962C8B-B14F-4D97-AF65-F5344CB8AC3E}">
        <p14:creationId xmlns:p14="http://schemas.microsoft.com/office/powerpoint/2010/main" val="27304132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6C1F62-511D-CD21-4E59-8EDFE852140D}"/>
              </a:ext>
            </a:extLst>
          </p:cNvPr>
          <p:cNvSpPr>
            <a:spLocks noGrp="1"/>
          </p:cNvSpPr>
          <p:nvPr>
            <p:ph type="title"/>
          </p:nvPr>
        </p:nvSpPr>
        <p:spPr/>
        <p:txBody>
          <a:bodyPr/>
          <a:lstStyle/>
          <a:p>
            <a:pPr algn="ctr"/>
            <a:br>
              <a:rPr lang="en-US" dirty="0"/>
            </a:br>
            <a:r>
              <a:rPr lang="en-MX" sz="2400"/>
              <a:t>LOVE INVOLVES RESPONSIBILITY</a:t>
            </a:r>
            <a:br>
              <a:rPr lang="en-US" sz="2400" dirty="0"/>
            </a:br>
            <a:r>
              <a:rPr lang="en-US" sz="2000" dirty="0"/>
              <a:t>Part 3</a:t>
            </a:r>
          </a:p>
        </p:txBody>
      </p:sp>
      <p:sp>
        <p:nvSpPr>
          <p:cNvPr id="3" name="Content Placeholder 2">
            <a:extLst>
              <a:ext uri="{FF2B5EF4-FFF2-40B4-BE49-F238E27FC236}">
                <a16:creationId xmlns:a16="http://schemas.microsoft.com/office/drawing/2014/main" id="{EB959D85-BD2A-F9F6-4A5E-7FD1242CD5E0}"/>
              </a:ext>
            </a:extLst>
          </p:cNvPr>
          <p:cNvSpPr>
            <a:spLocks noGrp="1"/>
          </p:cNvSpPr>
          <p:nvPr>
            <p:ph idx="1"/>
          </p:nvPr>
        </p:nvSpPr>
        <p:spPr/>
        <p:txBody>
          <a:bodyPr>
            <a:normAutofit/>
          </a:bodyPr>
          <a:lstStyle/>
          <a:p>
            <a:pPr marL="285750" indent="-285750">
              <a:buFont typeface="Wingdings" pitchFamily="2" charset="2"/>
              <a:buChar char="Ø"/>
            </a:pPr>
            <a:r>
              <a:rPr lang="en-US" dirty="0"/>
              <a:t>Responsible love is accepting and understanding.</a:t>
            </a:r>
          </a:p>
          <a:p>
            <a:pPr marL="285750" indent="-285750">
              <a:buFont typeface="Wingdings" pitchFamily="2" charset="2"/>
              <a:buChar char="Ø"/>
            </a:pPr>
            <a:r>
              <a:rPr lang="en-US" u="sng" dirty="0"/>
              <a:t>Responsible love is emphatic, and each should accept a person unconditionally in the moment.</a:t>
            </a:r>
          </a:p>
          <a:p>
            <a:pPr marL="285750" indent="-285750">
              <a:buFont typeface="Arial" panose="020B0604020202020204" pitchFamily="34" charset="0"/>
              <a:buChar char="•"/>
            </a:pPr>
            <a:r>
              <a:rPr lang="en-US" dirty="0"/>
              <a:t>But a lover should be constantly watching, listening, waiting, feeling,  adjusting, readjusting, and changing.</a:t>
            </a:r>
          </a:p>
          <a:p>
            <a:pPr marL="285750" indent="-285750">
              <a:buFont typeface="Arial" panose="020B0604020202020204" pitchFamily="34" charset="0"/>
              <a:buChar char="•"/>
            </a:pPr>
            <a:r>
              <a:rPr lang="en-US" dirty="0"/>
              <a:t>However, “moving away” in an irreconcilable situation is an option since standing in the way of another is no longer loving.</a:t>
            </a:r>
          </a:p>
        </p:txBody>
      </p:sp>
    </p:spTree>
    <p:extLst>
      <p:ext uri="{BB962C8B-B14F-4D97-AF65-F5344CB8AC3E}">
        <p14:creationId xmlns:p14="http://schemas.microsoft.com/office/powerpoint/2010/main" val="30399686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3F0972-A5FA-5482-37D8-024E299C74DF}"/>
              </a:ext>
            </a:extLst>
          </p:cNvPr>
          <p:cNvSpPr>
            <a:spLocks noGrp="1"/>
          </p:cNvSpPr>
          <p:nvPr>
            <p:ph type="title"/>
          </p:nvPr>
        </p:nvSpPr>
        <p:spPr/>
        <p:txBody>
          <a:bodyPr/>
          <a:lstStyle/>
          <a:p>
            <a:pPr algn="ctr"/>
            <a:r>
              <a:rPr lang="en-MX" sz="2400"/>
              <a:t>LOVE INVOLVES RESPONSIBILITY</a:t>
            </a:r>
            <a:br>
              <a:rPr lang="en-US" sz="3600" dirty="0"/>
            </a:br>
            <a:r>
              <a:rPr lang="en-US" sz="2000" dirty="0"/>
              <a:t>Part 4</a:t>
            </a:r>
          </a:p>
        </p:txBody>
      </p:sp>
      <p:sp>
        <p:nvSpPr>
          <p:cNvPr id="3" name="Content Placeholder 2">
            <a:extLst>
              <a:ext uri="{FF2B5EF4-FFF2-40B4-BE49-F238E27FC236}">
                <a16:creationId xmlns:a16="http://schemas.microsoft.com/office/drawing/2014/main" id="{E2A7634C-7738-808E-E631-39C9BEFAFC52}"/>
              </a:ext>
            </a:extLst>
          </p:cNvPr>
          <p:cNvSpPr>
            <a:spLocks noGrp="1"/>
          </p:cNvSpPr>
          <p:nvPr>
            <p:ph idx="1"/>
          </p:nvPr>
        </p:nvSpPr>
        <p:spPr/>
        <p:txBody>
          <a:bodyPr>
            <a:normAutofit fontScale="92500" lnSpcReduction="10000"/>
          </a:bodyPr>
          <a:lstStyle/>
          <a:p>
            <a:pPr marL="285750" indent="-285750">
              <a:buFont typeface="Wingdings" pitchFamily="2" charset="2"/>
              <a:buChar char="Ø"/>
            </a:pPr>
            <a:r>
              <a:rPr lang="en-US" dirty="0"/>
              <a:t>Responsible love has at its universal core man’s humanity: Buddha, Jesus, Gandhi – we have empathy with them, a common tie.</a:t>
            </a:r>
          </a:p>
          <a:p>
            <a:pPr marL="285750" indent="-285750">
              <a:buFont typeface="Wingdings" pitchFamily="2" charset="2"/>
              <a:buChar char="Ø"/>
            </a:pPr>
            <a:r>
              <a:rPr lang="en-US" dirty="0"/>
              <a:t>Responsible Love shares with others... An active sharing...Love acquires meaning as it is shared and nurtured.</a:t>
            </a:r>
          </a:p>
          <a:p>
            <a:pPr marL="285750" indent="-285750">
              <a:buFont typeface="Wingdings" pitchFamily="2" charset="2"/>
              <a:buChar char="Ø"/>
            </a:pPr>
            <a:r>
              <a:rPr lang="en-US" dirty="0"/>
              <a:t>Responsible Love rises above Hope. In Hope humanity shows deep respect and faith in new beginnings and exciting tomorrows.</a:t>
            </a:r>
          </a:p>
          <a:p>
            <a:pPr marL="285750" indent="-285750">
              <a:buFont typeface="Wingdings" pitchFamily="2" charset="2"/>
              <a:buChar char="Ø"/>
            </a:pPr>
            <a:r>
              <a:rPr lang="en-US" dirty="0"/>
              <a:t>Hope*  is a beginning. Force of Love holds the universe together forever.</a:t>
            </a:r>
          </a:p>
          <a:p>
            <a:endParaRPr lang="en-US" dirty="0"/>
          </a:p>
        </p:txBody>
      </p:sp>
    </p:spTree>
    <p:extLst>
      <p:ext uri="{BB962C8B-B14F-4D97-AF65-F5344CB8AC3E}">
        <p14:creationId xmlns:p14="http://schemas.microsoft.com/office/powerpoint/2010/main" val="37722928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405C37-D5C9-E3CD-EB89-975565EF26CB}"/>
              </a:ext>
            </a:extLst>
          </p:cNvPr>
          <p:cNvSpPr>
            <a:spLocks noGrp="1"/>
          </p:cNvSpPr>
          <p:nvPr>
            <p:ph type="title"/>
          </p:nvPr>
        </p:nvSpPr>
        <p:spPr/>
        <p:txBody>
          <a:bodyPr/>
          <a:lstStyle/>
          <a:p>
            <a:pPr algn="ctr"/>
            <a:br>
              <a:rPr lang="en-US" dirty="0"/>
            </a:br>
            <a:r>
              <a:rPr lang="en-MX"/>
              <a:t>A Question of Definition</a:t>
            </a:r>
            <a:r>
              <a:rPr lang="en-US" dirty="0"/>
              <a:t>-1</a:t>
            </a:r>
          </a:p>
        </p:txBody>
      </p:sp>
      <p:sp>
        <p:nvSpPr>
          <p:cNvPr id="3" name="Content Placeholder 2">
            <a:extLst>
              <a:ext uri="{FF2B5EF4-FFF2-40B4-BE49-F238E27FC236}">
                <a16:creationId xmlns:a16="http://schemas.microsoft.com/office/drawing/2014/main" id="{B8078160-E811-1DA1-7E7D-AEAC8A29F0A1}"/>
              </a:ext>
            </a:extLst>
          </p:cNvPr>
          <p:cNvSpPr>
            <a:spLocks noGrp="1"/>
          </p:cNvSpPr>
          <p:nvPr>
            <p:ph idx="1"/>
          </p:nvPr>
        </p:nvSpPr>
        <p:spPr/>
        <p:txBody>
          <a:bodyPr/>
          <a:lstStyle/>
          <a:p>
            <a:pPr lvl="0"/>
            <a:r>
              <a:rPr lang="en-US" sz="2400" b="1" dirty="0">
                <a:effectLst/>
                <a:latin typeface="Calibri" panose="020F0502020204030204" pitchFamily="34" charset="0"/>
                <a:ea typeface="Times New Roman" panose="02020603050405020304" pitchFamily="18" charset="0"/>
                <a:cs typeface="Times New Roman" panose="02020603050405020304" pitchFamily="18" charset="0"/>
              </a:rPr>
              <a:t>A Question of Definition</a:t>
            </a:r>
            <a:endParaRPr lang="en-US" sz="2400" b="1" dirty="0">
              <a:latin typeface="Calibri" panose="020F0502020204030204" pitchFamily="34" charset="0"/>
              <a:ea typeface="Times New Roman" panose="02020603050405020304" pitchFamily="18" charset="0"/>
              <a:cs typeface="Times New Roman" panose="02020603050405020304" pitchFamily="18" charset="0"/>
            </a:endParaRPr>
          </a:p>
          <a:p>
            <a:pPr lvl="0"/>
            <a:r>
              <a:rPr lang="en-US" sz="2400" dirty="0">
                <a:effectLst/>
                <a:latin typeface="Calibri" panose="020F0502020204030204" pitchFamily="34" charset="0"/>
                <a:ea typeface="Times New Roman" panose="02020603050405020304" pitchFamily="18" charset="0"/>
                <a:cs typeface="Times New Roman" panose="02020603050405020304" pitchFamily="18" charset="0"/>
              </a:rPr>
              <a:t>&gt; No word more misused than Love; e.g., love apple pie, love Dodgers</a:t>
            </a:r>
            <a:endParaRPr lang="en-US" sz="2400" dirty="0">
              <a:latin typeface="Calibri" panose="020F0502020204030204" pitchFamily="34" charset="0"/>
              <a:ea typeface="Times New Roman" panose="02020603050405020304" pitchFamily="18" charset="0"/>
              <a:cs typeface="Times New Roman" panose="02020603050405020304" pitchFamily="18" charset="0"/>
            </a:endParaRPr>
          </a:p>
          <a:p>
            <a:pPr lvl="0"/>
            <a:r>
              <a:rPr lang="en-US" sz="2400" dirty="0">
                <a:effectLst/>
                <a:latin typeface="Calibri" panose="020F0502020204030204" pitchFamily="34" charset="0"/>
                <a:ea typeface="Times New Roman" panose="02020603050405020304" pitchFamily="18" charset="0"/>
                <a:cs typeface="Times New Roman" panose="02020603050405020304" pitchFamily="18" charset="0"/>
              </a:rPr>
              <a:t>&gt; Love is </a:t>
            </a:r>
            <a:r>
              <a:rPr lang="en-US" sz="2400" b="1" dirty="0">
                <a:effectLst/>
                <a:latin typeface="Calibri" panose="020F0502020204030204" pitchFamily="34" charset="0"/>
                <a:ea typeface="Times New Roman" panose="02020603050405020304" pitchFamily="18" charset="0"/>
                <a:cs typeface="Times New Roman" panose="02020603050405020304" pitchFamily="18" charset="0"/>
              </a:rPr>
              <a:t>a learned emotional reaction</a:t>
            </a:r>
            <a:r>
              <a:rPr lang="en-US" sz="2400" dirty="0">
                <a:effectLst/>
                <a:latin typeface="Calibri" panose="020F0502020204030204" pitchFamily="34" charset="0"/>
                <a:ea typeface="Times New Roman" panose="02020603050405020304" pitchFamily="18" charset="0"/>
                <a:cs typeface="Times New Roman" panose="02020603050405020304" pitchFamily="18" charset="0"/>
              </a:rPr>
              <a:t> - group of stimuli and behaviors.</a:t>
            </a:r>
            <a:endParaRPr lang="en-US" sz="2400" dirty="0">
              <a:latin typeface="Calibri" panose="020F0502020204030204" pitchFamily="34" charset="0"/>
              <a:ea typeface="Times New Roman" panose="02020603050405020304" pitchFamily="18" charset="0"/>
              <a:cs typeface="Times New Roman" panose="02020603050405020304" pitchFamily="18" charset="0"/>
            </a:endParaRPr>
          </a:p>
          <a:p>
            <a:pPr marL="285750" lvl="0" indent="-285750">
              <a:buFont typeface="Wingdings" pitchFamily="2" charset="2"/>
              <a:buChar char="Ø"/>
            </a:pPr>
            <a:r>
              <a:rPr lang="en-US" sz="2400" dirty="0">
                <a:latin typeface="Calibri" panose="020F0502020204030204" pitchFamily="34" charset="0"/>
                <a:ea typeface="Times New Roman" panose="02020603050405020304" pitchFamily="18" charset="0"/>
                <a:cs typeface="Times New Roman" panose="02020603050405020304" pitchFamily="18" charset="0"/>
              </a:rPr>
              <a:t>T</a:t>
            </a:r>
            <a:r>
              <a:rPr lang="en-US" sz="2400" dirty="0">
                <a:effectLst/>
                <a:latin typeface="Calibri" panose="020F0502020204030204" pitchFamily="34" charset="0"/>
                <a:ea typeface="Times New Roman" panose="02020603050405020304" pitchFamily="18" charset="0"/>
                <a:cs typeface="Times New Roman" panose="02020603050405020304" pitchFamily="18" charset="0"/>
              </a:rPr>
              <a:t>here are not ‘kinds’ of love.  Love is only of one kind. Love is love.”</a:t>
            </a:r>
            <a:endParaRPr lang="en-MX" sz="2400">
              <a:effectLst/>
              <a:latin typeface="Calibri" panose="020F0502020204030204" pitchFamily="34" charset="0"/>
              <a:ea typeface="Times New Roman" panose="02020603050405020304" pitchFamily="18" charset="0"/>
              <a:cs typeface="Times New Roman" panose="02020603050405020304" pitchFamily="18" charset="0"/>
            </a:endParaRPr>
          </a:p>
          <a:p>
            <a:pPr marL="685800"/>
            <a:r>
              <a:rPr lang="en-US" sz="1400" dirty="0">
                <a:effectLst/>
                <a:latin typeface="Calibri" panose="020F0502020204030204" pitchFamily="34" charset="0"/>
                <a:ea typeface="Times New Roman" panose="02020603050405020304" pitchFamily="18" charset="0"/>
                <a:cs typeface="Times New Roman" panose="02020603050405020304" pitchFamily="18" charset="0"/>
              </a:rPr>
              <a:t>	</a:t>
            </a:r>
            <a:endParaRPr lang="en-MX" sz="140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dirty="0"/>
          </a:p>
        </p:txBody>
      </p:sp>
    </p:spTree>
    <p:extLst>
      <p:ext uri="{BB962C8B-B14F-4D97-AF65-F5344CB8AC3E}">
        <p14:creationId xmlns:p14="http://schemas.microsoft.com/office/powerpoint/2010/main" val="4052985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93F98D-D96C-2908-AE2B-7DE2D48217CA}"/>
              </a:ext>
            </a:extLst>
          </p:cNvPr>
          <p:cNvSpPr>
            <a:spLocks noGrp="1"/>
          </p:cNvSpPr>
          <p:nvPr>
            <p:ph type="title"/>
          </p:nvPr>
        </p:nvSpPr>
        <p:spPr/>
        <p:txBody>
          <a:bodyPr>
            <a:normAutofit/>
          </a:bodyPr>
          <a:lstStyle/>
          <a:p>
            <a:pPr algn="ctr"/>
            <a:r>
              <a:rPr lang="en-MX" dirty="0"/>
              <a:t>A Question </a:t>
            </a:r>
            <a:r>
              <a:rPr lang="en-MX"/>
              <a:t>of Definition</a:t>
            </a:r>
            <a:r>
              <a:rPr lang="en-US" dirty="0"/>
              <a:t>-2</a:t>
            </a:r>
            <a:br>
              <a:rPr lang="en-MX"/>
            </a:br>
            <a:endParaRPr lang="en-MX" dirty="0"/>
          </a:p>
        </p:txBody>
      </p:sp>
      <p:sp>
        <p:nvSpPr>
          <p:cNvPr id="3" name="Content Placeholder 2">
            <a:extLst>
              <a:ext uri="{FF2B5EF4-FFF2-40B4-BE49-F238E27FC236}">
                <a16:creationId xmlns:a16="http://schemas.microsoft.com/office/drawing/2014/main" id="{5E6C0EF4-F8FF-7CE4-3326-7A6BFCDF84AF}"/>
              </a:ext>
            </a:extLst>
          </p:cNvPr>
          <p:cNvSpPr>
            <a:spLocks noGrp="1"/>
          </p:cNvSpPr>
          <p:nvPr>
            <p:ph idx="1"/>
          </p:nvPr>
        </p:nvSpPr>
        <p:spPr>
          <a:xfrm>
            <a:off x="5376671" y="705113"/>
            <a:ext cx="6172412" cy="5885692"/>
          </a:xfrm>
        </p:spPr>
        <p:txBody>
          <a:bodyPr>
            <a:normAutofit lnSpcReduction="10000"/>
          </a:bodyPr>
          <a:lstStyle/>
          <a:p>
            <a:pPr lvl="0"/>
            <a:r>
              <a:rPr lang="en-US" sz="2400" b="1" dirty="0">
                <a:effectLst/>
                <a:latin typeface="Calibri" panose="020F0502020204030204" pitchFamily="34" charset="0"/>
                <a:ea typeface="Times New Roman" panose="02020603050405020304" pitchFamily="18" charset="0"/>
                <a:cs typeface="Times New Roman" panose="02020603050405020304" pitchFamily="18" charset="0"/>
              </a:rPr>
              <a:t>A Question of Definition</a:t>
            </a:r>
          </a:p>
          <a:p>
            <a:pPr marL="342900" lvl="0" indent="-342900">
              <a:buFont typeface="Wingdings" pitchFamily="2" charset="2"/>
              <a:buChar char="Ø"/>
            </a:pPr>
            <a:r>
              <a:rPr lang="en-US" sz="2400" dirty="0">
                <a:effectLst/>
                <a:latin typeface="Calibri" panose="020F0502020204030204" pitchFamily="34" charset="0"/>
                <a:ea typeface="Times New Roman" panose="02020603050405020304" pitchFamily="18" charset="0"/>
                <a:cs typeface="Times New Roman" panose="02020603050405020304" pitchFamily="18" charset="0"/>
              </a:rPr>
              <a:t>There are degrees of love, but there’s only one kind of Love.</a:t>
            </a:r>
          </a:p>
          <a:p>
            <a:pPr marL="342900" lvl="0" indent="-342900">
              <a:buFont typeface="Wingdings" pitchFamily="2" charset="2"/>
              <a:buChar char="Ø"/>
            </a:pPr>
            <a:r>
              <a:rPr lang="en-US" sz="2400" dirty="0">
                <a:effectLst/>
                <a:latin typeface="Calibri" panose="020F0502020204030204" pitchFamily="34" charset="0"/>
                <a:ea typeface="Times New Roman" panose="02020603050405020304" pitchFamily="18" charset="0"/>
                <a:cs typeface="Times New Roman" panose="02020603050405020304" pitchFamily="18" charset="0"/>
              </a:rPr>
              <a:t>Love is </a:t>
            </a:r>
            <a:r>
              <a:rPr lang="en-US" sz="2400" b="1" dirty="0">
                <a:effectLst/>
                <a:latin typeface="Calibri" panose="020F0502020204030204" pitchFamily="34" charset="0"/>
                <a:ea typeface="Times New Roman" panose="02020603050405020304" pitchFamily="18" charset="0"/>
                <a:cs typeface="Times New Roman" panose="02020603050405020304" pitchFamily="18" charset="0"/>
              </a:rPr>
              <a:t>trusting.</a:t>
            </a:r>
          </a:p>
          <a:p>
            <a:pPr marL="342900" lvl="0" indent="-342900">
              <a:buFont typeface="Wingdings" pitchFamily="2" charset="2"/>
              <a:buChar char="Ø"/>
            </a:pPr>
            <a:r>
              <a:rPr lang="en-US" sz="2400" dirty="0">
                <a:effectLst/>
                <a:latin typeface="Calibri" panose="020F0502020204030204" pitchFamily="34" charset="0"/>
                <a:ea typeface="Times New Roman" panose="02020603050405020304" pitchFamily="18" charset="0"/>
                <a:cs typeface="Times New Roman" panose="02020603050405020304" pitchFamily="18" charset="0"/>
              </a:rPr>
              <a:t>Love means to </a:t>
            </a:r>
            <a:r>
              <a:rPr lang="en-US" sz="2400" b="1" dirty="0">
                <a:effectLst/>
                <a:latin typeface="Calibri" panose="020F0502020204030204" pitchFamily="34" charset="0"/>
                <a:ea typeface="Times New Roman" panose="02020603050405020304" pitchFamily="18" charset="0"/>
                <a:cs typeface="Times New Roman" panose="02020603050405020304" pitchFamily="18" charset="0"/>
              </a:rPr>
              <a:t>commit oneself without guarantee.</a:t>
            </a:r>
          </a:p>
          <a:p>
            <a:pPr marL="342900" lvl="0" indent="-342900">
              <a:buFont typeface="Wingdings" pitchFamily="2" charset="2"/>
              <a:buChar char="Ø"/>
            </a:pPr>
            <a:r>
              <a:rPr lang="en-US" sz="2400" dirty="0">
                <a:effectLst/>
                <a:latin typeface="Calibri" panose="020F0502020204030204" pitchFamily="34" charset="0"/>
                <a:ea typeface="Times New Roman" panose="02020603050405020304" pitchFamily="18" charset="0"/>
                <a:cs typeface="Times New Roman" panose="02020603050405020304" pitchFamily="18" charset="0"/>
              </a:rPr>
              <a:t>Love is an </a:t>
            </a:r>
            <a:r>
              <a:rPr lang="en-US" sz="2400" b="1" dirty="0">
                <a:effectLst/>
                <a:latin typeface="Calibri" panose="020F0502020204030204" pitchFamily="34" charset="0"/>
                <a:ea typeface="Times New Roman" panose="02020603050405020304" pitchFamily="18" charset="0"/>
                <a:cs typeface="Times New Roman" panose="02020603050405020304" pitchFamily="18" charset="0"/>
              </a:rPr>
              <a:t>act of faith.</a:t>
            </a:r>
            <a:endParaRPr lang="en-US" sz="2400" b="1" dirty="0">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buFont typeface="Wingdings" pitchFamily="2" charset="2"/>
              <a:buChar char="Ø"/>
            </a:pPr>
            <a:r>
              <a:rPr lang="en-US" sz="2400" dirty="0">
                <a:effectLst/>
                <a:latin typeface="Calibri" panose="020F0502020204030204" pitchFamily="34" charset="0"/>
                <a:ea typeface="Times New Roman" panose="02020603050405020304" pitchFamily="18" charset="0"/>
                <a:cs typeface="Times New Roman" panose="02020603050405020304" pitchFamily="18" charset="0"/>
              </a:rPr>
              <a:t>The perfect love would be one that </a:t>
            </a:r>
            <a:r>
              <a:rPr lang="en-US" sz="2400" b="1" dirty="0">
                <a:effectLst/>
                <a:latin typeface="Calibri" panose="020F0502020204030204" pitchFamily="34" charset="0"/>
                <a:ea typeface="Times New Roman" panose="02020603050405020304" pitchFamily="18" charset="0"/>
                <a:cs typeface="Times New Roman" panose="02020603050405020304" pitchFamily="18" charset="0"/>
              </a:rPr>
              <a:t>gives all and expects nothing</a:t>
            </a:r>
            <a:r>
              <a:rPr lang="en-US" sz="2400" dirty="0">
                <a:effectLst/>
                <a:latin typeface="Calibri" panose="020F0502020204030204" pitchFamily="34" charset="0"/>
                <a:ea typeface="Times New Roman" panose="02020603050405020304" pitchFamily="18" charset="0"/>
                <a:cs typeface="Times New Roman" panose="02020603050405020304" pitchFamily="18" charset="0"/>
              </a:rPr>
              <a:t>.</a:t>
            </a:r>
            <a:endParaRPr lang="en-MX" sz="2400" dirty="0">
              <a:effectLst/>
              <a:latin typeface="Calibri" panose="020F0502020204030204" pitchFamily="34" charset="0"/>
              <a:ea typeface="Times New Roman" panose="02020603050405020304" pitchFamily="18" charset="0"/>
              <a:cs typeface="Times New Roman" panose="02020603050405020304" pitchFamily="18" charset="0"/>
            </a:endParaRPr>
          </a:p>
          <a:p>
            <a:pPr marL="685800"/>
            <a:r>
              <a:rPr lang="en-US" sz="2400" dirty="0">
                <a:effectLst/>
                <a:latin typeface="Calibri" panose="020F0502020204030204" pitchFamily="34" charset="0"/>
                <a:ea typeface="Times New Roman" panose="02020603050405020304" pitchFamily="18" charset="0"/>
                <a:cs typeface="Times New Roman" panose="02020603050405020304" pitchFamily="18" charset="0"/>
              </a:rPr>
              <a:t> </a:t>
            </a:r>
            <a:endParaRPr lang="en-MX" sz="24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MX" dirty="0"/>
          </a:p>
        </p:txBody>
      </p:sp>
    </p:spTree>
    <p:extLst>
      <p:ext uri="{BB962C8B-B14F-4D97-AF65-F5344CB8AC3E}">
        <p14:creationId xmlns:p14="http://schemas.microsoft.com/office/powerpoint/2010/main" val="40893797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136E2F-19E7-F496-E3A7-D16C004B7D9B}"/>
              </a:ext>
            </a:extLst>
          </p:cNvPr>
          <p:cNvSpPr>
            <a:spLocks noGrp="1"/>
          </p:cNvSpPr>
          <p:nvPr>
            <p:ph type="title"/>
          </p:nvPr>
        </p:nvSpPr>
        <p:spPr/>
        <p:txBody>
          <a:bodyPr/>
          <a:lstStyle/>
          <a:p>
            <a:pPr algn="ctr"/>
            <a:br>
              <a:rPr lang="en-MX"/>
            </a:br>
            <a:r>
              <a:rPr lang="en-US" dirty="0"/>
              <a:t>A Question of </a:t>
            </a:r>
            <a:br>
              <a:rPr lang="en-US" dirty="0"/>
            </a:br>
            <a:r>
              <a:rPr lang="en-MX"/>
              <a:t>Definition</a:t>
            </a:r>
            <a:r>
              <a:rPr lang="en-US" dirty="0"/>
              <a:t>-3</a:t>
            </a:r>
            <a:endParaRPr lang="en-MX" dirty="0"/>
          </a:p>
        </p:txBody>
      </p:sp>
      <p:sp>
        <p:nvSpPr>
          <p:cNvPr id="3" name="Content Placeholder 2">
            <a:extLst>
              <a:ext uri="{FF2B5EF4-FFF2-40B4-BE49-F238E27FC236}">
                <a16:creationId xmlns:a16="http://schemas.microsoft.com/office/drawing/2014/main" id="{C1E41FDA-165F-07D4-DDDF-EA79607FC13D}"/>
              </a:ext>
            </a:extLst>
          </p:cNvPr>
          <p:cNvSpPr>
            <a:spLocks noGrp="1"/>
          </p:cNvSpPr>
          <p:nvPr>
            <p:ph idx="1"/>
          </p:nvPr>
        </p:nvSpPr>
        <p:spPr>
          <a:xfrm>
            <a:off x="5376671" y="705114"/>
            <a:ext cx="6172412" cy="5197498"/>
          </a:xfrm>
        </p:spPr>
        <p:txBody>
          <a:bodyPr>
            <a:normAutofit lnSpcReduction="10000"/>
          </a:bodyPr>
          <a:lstStyle/>
          <a:p>
            <a:pPr marL="1143000" indent="-457200">
              <a:buFont typeface="Wingdings" pitchFamily="2" charset="2"/>
              <a:buChar char="Ø"/>
            </a:pPr>
            <a:r>
              <a:rPr lang="en-US" sz="3400" u="sng" dirty="0">
                <a:effectLst/>
                <a:latin typeface="Calibri" panose="020F0502020204030204" pitchFamily="34" charset="0"/>
                <a:ea typeface="Times New Roman" panose="02020603050405020304" pitchFamily="18" charset="0"/>
                <a:cs typeface="Times New Roman" panose="02020603050405020304" pitchFamily="18" charset="0"/>
              </a:rPr>
              <a:t>One loves because </a:t>
            </a:r>
          </a:p>
          <a:p>
            <a:pPr marL="1143000" indent="-457200">
              <a:buFont typeface="Arial" panose="020B0604020202020204" pitchFamily="34" charset="0"/>
              <a:buChar char="•"/>
            </a:pPr>
            <a:r>
              <a:rPr lang="en-US" sz="3400" dirty="0">
                <a:effectLst/>
                <a:latin typeface="Calibri" panose="020F0502020204030204" pitchFamily="34" charset="0"/>
                <a:ea typeface="Times New Roman" panose="02020603050405020304" pitchFamily="18" charset="0"/>
                <a:cs typeface="Times New Roman" panose="02020603050405020304" pitchFamily="18" charset="0"/>
              </a:rPr>
              <a:t>one wills it, </a:t>
            </a:r>
            <a:endParaRPr lang="en-US" sz="3400" dirty="0">
              <a:latin typeface="Calibri" panose="020F0502020204030204" pitchFamily="34" charset="0"/>
              <a:ea typeface="Times New Roman" panose="02020603050405020304" pitchFamily="18" charset="0"/>
              <a:cs typeface="Times New Roman" panose="02020603050405020304" pitchFamily="18" charset="0"/>
            </a:endParaRPr>
          </a:p>
          <a:p>
            <a:pPr marL="1143000" indent="-457200">
              <a:buFont typeface="Arial" panose="020B0604020202020204" pitchFamily="34" charset="0"/>
              <a:buChar char="•"/>
            </a:pPr>
            <a:r>
              <a:rPr lang="en-US" sz="3400" dirty="0">
                <a:effectLst/>
                <a:latin typeface="Calibri" panose="020F0502020204030204" pitchFamily="34" charset="0"/>
                <a:ea typeface="Times New Roman" panose="02020603050405020304" pitchFamily="18" charset="0"/>
                <a:cs typeface="Times New Roman" panose="02020603050405020304" pitchFamily="18" charset="0"/>
              </a:rPr>
              <a:t>it gives one joy, </a:t>
            </a:r>
            <a:endParaRPr lang="en-US" sz="3400" dirty="0">
              <a:latin typeface="Calibri" panose="020F0502020204030204" pitchFamily="34" charset="0"/>
              <a:ea typeface="Times New Roman" panose="02020603050405020304" pitchFamily="18" charset="0"/>
              <a:cs typeface="Times New Roman" panose="02020603050405020304" pitchFamily="18" charset="0"/>
            </a:endParaRPr>
          </a:p>
          <a:p>
            <a:pPr marL="1143000" indent="-457200">
              <a:buFont typeface="Arial" panose="020B0604020202020204" pitchFamily="34" charset="0"/>
              <a:buChar char="•"/>
            </a:pPr>
            <a:r>
              <a:rPr lang="en-US" sz="3400" dirty="0">
                <a:effectLst/>
                <a:latin typeface="Calibri" panose="020F0502020204030204" pitchFamily="34" charset="0"/>
                <a:ea typeface="Times New Roman" panose="02020603050405020304" pitchFamily="18" charset="0"/>
                <a:cs typeface="Times New Roman" panose="02020603050405020304" pitchFamily="18" charset="0"/>
              </a:rPr>
              <a:t>one knows that growth and discovery of oneself depend upon it.</a:t>
            </a:r>
            <a:endParaRPr lang="en-US" sz="3400" dirty="0">
              <a:latin typeface="Calibri" panose="020F0502020204030204" pitchFamily="34" charset="0"/>
              <a:ea typeface="Times New Roman" panose="02020603050405020304" pitchFamily="18" charset="0"/>
              <a:cs typeface="Times New Roman" panose="02020603050405020304" pitchFamily="18" charset="0"/>
            </a:endParaRPr>
          </a:p>
          <a:p>
            <a:pPr marL="685800"/>
            <a:r>
              <a:rPr lang="en-US" sz="1800" dirty="0">
                <a:effectLst/>
                <a:latin typeface="Calibri" panose="020F0502020204030204" pitchFamily="34" charset="0"/>
                <a:ea typeface="Times New Roman" panose="02020603050405020304" pitchFamily="18" charset="0"/>
                <a:cs typeface="Times New Roman" panose="02020603050405020304" pitchFamily="18" charset="0"/>
              </a:rPr>
              <a:t> </a:t>
            </a:r>
            <a:endParaRPr lang="en-MX" sz="18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MX" dirty="0"/>
          </a:p>
        </p:txBody>
      </p:sp>
    </p:spTree>
    <p:extLst>
      <p:ext uri="{BB962C8B-B14F-4D97-AF65-F5344CB8AC3E}">
        <p14:creationId xmlns:p14="http://schemas.microsoft.com/office/powerpoint/2010/main" val="34471601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B39BBC-A8D5-4AE5-9C22-4841D88EF998}"/>
              </a:ext>
            </a:extLst>
          </p:cNvPr>
          <p:cNvSpPr>
            <a:spLocks noGrp="1"/>
          </p:cNvSpPr>
          <p:nvPr>
            <p:ph type="title"/>
          </p:nvPr>
        </p:nvSpPr>
        <p:spPr/>
        <p:txBody>
          <a:bodyPr/>
          <a:lstStyle/>
          <a:p>
            <a:pPr algn="ctr"/>
            <a:r>
              <a:rPr lang="en-US" dirty="0"/>
              <a:t>A Question of </a:t>
            </a:r>
            <a:br>
              <a:rPr lang="en-US" dirty="0"/>
            </a:br>
            <a:r>
              <a:rPr lang="en-MX"/>
              <a:t>Definition</a:t>
            </a:r>
            <a:r>
              <a:rPr lang="en-US" dirty="0"/>
              <a:t>-4</a:t>
            </a:r>
          </a:p>
        </p:txBody>
      </p:sp>
      <p:sp>
        <p:nvSpPr>
          <p:cNvPr id="3" name="Content Placeholder 2">
            <a:extLst>
              <a:ext uri="{FF2B5EF4-FFF2-40B4-BE49-F238E27FC236}">
                <a16:creationId xmlns:a16="http://schemas.microsoft.com/office/drawing/2014/main" id="{944DC5D8-9E2C-1AC4-E576-C6A34462BF4B}"/>
              </a:ext>
            </a:extLst>
          </p:cNvPr>
          <p:cNvSpPr>
            <a:spLocks noGrp="1"/>
          </p:cNvSpPr>
          <p:nvPr>
            <p:ph idx="1"/>
          </p:nvPr>
        </p:nvSpPr>
        <p:spPr/>
        <p:txBody>
          <a:bodyPr/>
          <a:lstStyle/>
          <a:p>
            <a:pPr marL="1143000" indent="-457200">
              <a:buFont typeface="Wingdings" pitchFamily="2" charset="2"/>
              <a:buChar char="Ø"/>
            </a:pPr>
            <a:r>
              <a:rPr lang="en-US" sz="2400" b="1" dirty="0">
                <a:effectLst/>
                <a:latin typeface="Calibri" panose="020F0502020204030204" pitchFamily="34" charset="0"/>
                <a:ea typeface="Times New Roman" panose="02020603050405020304" pitchFamily="18" charset="0"/>
                <a:cs typeface="Times New Roman" panose="02020603050405020304" pitchFamily="18" charset="0"/>
              </a:rPr>
              <a:t>Love is patient</a:t>
            </a:r>
            <a:r>
              <a:rPr lang="en-US" sz="2400" dirty="0">
                <a:effectLst/>
                <a:latin typeface="Calibri" panose="020F0502020204030204" pitchFamily="34" charset="0"/>
                <a:ea typeface="Times New Roman" panose="02020603050405020304" pitchFamily="18" charset="0"/>
                <a:cs typeface="Times New Roman" panose="02020603050405020304" pitchFamily="18" charset="0"/>
              </a:rPr>
              <a:t>.</a:t>
            </a:r>
            <a:endParaRPr lang="en-US" sz="2400" dirty="0">
              <a:latin typeface="Calibri" panose="020F0502020204030204" pitchFamily="34" charset="0"/>
              <a:ea typeface="Times New Roman" panose="02020603050405020304" pitchFamily="18" charset="0"/>
              <a:cs typeface="Times New Roman" panose="02020603050405020304" pitchFamily="18" charset="0"/>
            </a:endParaRPr>
          </a:p>
          <a:p>
            <a:pPr marL="1143000" indent="-457200">
              <a:buFont typeface="Wingdings" pitchFamily="2" charset="2"/>
              <a:buChar char="Ø"/>
            </a:pPr>
            <a:r>
              <a:rPr lang="en-US" sz="2400" b="1" dirty="0">
                <a:effectLst/>
                <a:latin typeface="Calibri" panose="020F0502020204030204" pitchFamily="34" charset="0"/>
                <a:ea typeface="Times New Roman" panose="02020603050405020304" pitchFamily="18" charset="0"/>
                <a:cs typeface="Times New Roman" panose="02020603050405020304" pitchFamily="18" charset="0"/>
              </a:rPr>
              <a:t>Love is </a:t>
            </a:r>
            <a:r>
              <a:rPr lang="en-US" sz="2400" dirty="0">
                <a:effectLst/>
                <a:latin typeface="Calibri" panose="020F0502020204030204" pitchFamily="34" charset="0"/>
                <a:ea typeface="Times New Roman" panose="02020603050405020304" pitchFamily="18" charset="0"/>
                <a:cs typeface="Times New Roman" panose="02020603050405020304" pitchFamily="18" charset="0"/>
              </a:rPr>
              <a:t>active</a:t>
            </a:r>
            <a:r>
              <a:rPr lang="en-US" sz="2400" b="1" dirty="0">
                <a:effectLst/>
                <a:latin typeface="Calibri" panose="020F0502020204030204" pitchFamily="34" charset="0"/>
                <a:ea typeface="Times New Roman" panose="02020603050405020304" pitchFamily="18" charset="0"/>
                <a:cs typeface="Times New Roman" panose="02020603050405020304" pitchFamily="18" charset="0"/>
              </a:rPr>
              <a:t>, not passive</a:t>
            </a:r>
            <a:r>
              <a:rPr lang="en-US" sz="2400" dirty="0">
                <a:effectLst/>
                <a:latin typeface="Calibri" panose="020F0502020204030204" pitchFamily="34" charset="0"/>
                <a:ea typeface="Times New Roman" panose="02020603050405020304" pitchFamily="18" charset="0"/>
                <a:cs typeface="Times New Roman" panose="02020603050405020304" pitchFamily="18" charset="0"/>
              </a:rPr>
              <a:t>.</a:t>
            </a:r>
            <a:endParaRPr lang="en-US" sz="2400" dirty="0">
              <a:latin typeface="Calibri" panose="020F0502020204030204" pitchFamily="34" charset="0"/>
              <a:ea typeface="Times New Roman" panose="02020603050405020304" pitchFamily="18" charset="0"/>
              <a:cs typeface="Times New Roman" panose="02020603050405020304" pitchFamily="18" charset="0"/>
            </a:endParaRPr>
          </a:p>
          <a:p>
            <a:pPr marL="1143000" indent="-457200">
              <a:buFont typeface="Wingdings" pitchFamily="2" charset="2"/>
              <a:buChar char="Ø"/>
            </a:pPr>
            <a:r>
              <a:rPr lang="en-US" sz="2400" dirty="0">
                <a:effectLst/>
                <a:latin typeface="Calibri" panose="020F0502020204030204" pitchFamily="34" charset="0"/>
                <a:ea typeface="Times New Roman" panose="02020603050405020304" pitchFamily="18" charset="0"/>
                <a:cs typeface="Times New Roman" panose="02020603050405020304" pitchFamily="18" charset="0"/>
              </a:rPr>
              <a:t>Love teaches a person to show what that person is feeling...cries of happiness, exclamations of love</a:t>
            </a:r>
            <a:r>
              <a:rPr lang="en-US" sz="2400" dirty="0">
                <a:latin typeface="Calibri" panose="020F0502020204030204" pitchFamily="34" charset="0"/>
                <a:ea typeface="Times New Roman" panose="02020603050405020304" pitchFamily="18" charset="0"/>
                <a:cs typeface="Times New Roman" panose="02020603050405020304" pitchFamily="18" charset="0"/>
              </a:rPr>
              <a:t>,</a:t>
            </a:r>
            <a:r>
              <a:rPr lang="en-US" sz="2400" dirty="0">
                <a:effectLst/>
                <a:latin typeface="Calibri" panose="020F0502020204030204" pitchFamily="34" charset="0"/>
                <a:ea typeface="Times New Roman" panose="02020603050405020304" pitchFamily="18" charset="0"/>
                <a:cs typeface="Times New Roman" panose="02020603050405020304" pitchFamily="18" charset="0"/>
              </a:rPr>
              <a:t> hugs, kisses, fondling, all affirmations of feelings</a:t>
            </a:r>
            <a:endParaRPr lang="en-MX" sz="240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dirty="0"/>
          </a:p>
        </p:txBody>
      </p:sp>
    </p:spTree>
    <p:extLst>
      <p:ext uri="{BB962C8B-B14F-4D97-AF65-F5344CB8AC3E}">
        <p14:creationId xmlns:p14="http://schemas.microsoft.com/office/powerpoint/2010/main" val="42494001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BBE67C-6977-E19E-84C0-31FDB5743D8C}"/>
              </a:ext>
            </a:extLst>
          </p:cNvPr>
          <p:cNvSpPr>
            <a:spLocks noGrp="1"/>
          </p:cNvSpPr>
          <p:nvPr>
            <p:ph type="title"/>
          </p:nvPr>
        </p:nvSpPr>
        <p:spPr/>
        <p:txBody>
          <a:bodyPr/>
          <a:lstStyle/>
          <a:p>
            <a:pPr algn="ctr"/>
            <a:r>
              <a:rPr lang="en-US" dirty="0"/>
              <a:t>UNIVERSAL </a:t>
            </a:r>
            <a:r>
              <a:rPr lang="en-MX"/>
              <a:t>LOVE</a:t>
            </a:r>
            <a:r>
              <a:rPr lang="en-US" dirty="0"/>
              <a:t>*</a:t>
            </a:r>
            <a:br>
              <a:rPr lang="en-MX"/>
            </a:br>
            <a:endParaRPr lang="en-MX" sz="1800" dirty="0"/>
          </a:p>
        </p:txBody>
      </p:sp>
      <p:sp>
        <p:nvSpPr>
          <p:cNvPr id="3" name="Content Placeholder 2">
            <a:extLst>
              <a:ext uri="{FF2B5EF4-FFF2-40B4-BE49-F238E27FC236}">
                <a16:creationId xmlns:a16="http://schemas.microsoft.com/office/drawing/2014/main" id="{A1F64B5C-68AD-75F0-5FFC-B2588A2C2A7B}"/>
              </a:ext>
            </a:extLst>
          </p:cNvPr>
          <p:cNvSpPr>
            <a:spLocks noGrp="1"/>
          </p:cNvSpPr>
          <p:nvPr>
            <p:ph idx="1"/>
          </p:nvPr>
        </p:nvSpPr>
        <p:spPr>
          <a:xfrm>
            <a:off x="5376670" y="840736"/>
            <a:ext cx="6172412" cy="4926252"/>
          </a:xfrm>
        </p:spPr>
        <p:txBody>
          <a:bodyPr>
            <a:normAutofit fontScale="92500"/>
          </a:bodyPr>
          <a:lstStyle/>
          <a:p>
            <a:pPr algn="ctr"/>
            <a:r>
              <a:rPr lang="en-US" sz="3600" b="1" u="sng" dirty="0">
                <a:effectLst/>
                <a:latin typeface="Calibri" panose="020F0502020204030204" pitchFamily="34" charset="0"/>
                <a:ea typeface="Times New Roman" panose="02020603050405020304" pitchFamily="18" charset="0"/>
                <a:cs typeface="Times New Roman" panose="02020603050405020304" pitchFamily="18" charset="0"/>
              </a:rPr>
              <a:t>LANGUAGE OF LOVE</a:t>
            </a:r>
            <a:endParaRPr lang="en-MX" sz="3600" u="sng" dirty="0">
              <a:effectLst/>
              <a:latin typeface="Calibri" panose="020F0502020204030204" pitchFamily="34" charset="0"/>
              <a:ea typeface="Times New Roman" panose="02020603050405020304" pitchFamily="18" charset="0"/>
              <a:cs typeface="Times New Roman" panose="02020603050405020304" pitchFamily="18" charset="0"/>
            </a:endParaRPr>
          </a:p>
          <a:p>
            <a:pPr algn="ctr"/>
            <a:r>
              <a:rPr lang="en-US" sz="2400" i="1" dirty="0">
                <a:latin typeface="Calibri" panose="020F0502020204030204" pitchFamily="34" charset="0"/>
                <a:ea typeface="Times New Roman" panose="02020603050405020304" pitchFamily="18" charset="0"/>
                <a:cs typeface="Times New Roman" panose="02020603050405020304" pitchFamily="18" charset="0"/>
              </a:rPr>
              <a:t>D</a:t>
            </a:r>
            <a:r>
              <a:rPr lang="en-US" sz="2400" i="1" dirty="0">
                <a:effectLst/>
                <a:latin typeface="Calibri" panose="020F0502020204030204" pitchFamily="34" charset="0"/>
                <a:ea typeface="Times New Roman" panose="02020603050405020304" pitchFamily="18" charset="0"/>
                <a:cs typeface="Times New Roman" panose="02020603050405020304" pitchFamily="18" charset="0"/>
              </a:rPr>
              <a:t>eveloping a Usable </a:t>
            </a:r>
            <a:r>
              <a:rPr lang="en-US" sz="2400" i="1" dirty="0">
                <a:latin typeface="Calibri" panose="020F0502020204030204" pitchFamily="34" charset="0"/>
                <a:ea typeface="Times New Roman" panose="02020603050405020304" pitchFamily="18" charset="0"/>
                <a:cs typeface="Times New Roman" panose="02020603050405020304" pitchFamily="18" charset="0"/>
              </a:rPr>
              <a:t>V</a:t>
            </a:r>
            <a:r>
              <a:rPr lang="en-US" sz="2400" i="1" dirty="0">
                <a:effectLst/>
                <a:latin typeface="Calibri" panose="020F0502020204030204" pitchFamily="34" charset="0"/>
                <a:ea typeface="Times New Roman" panose="02020603050405020304" pitchFamily="18" charset="0"/>
                <a:cs typeface="Times New Roman" panose="02020603050405020304" pitchFamily="18" charset="0"/>
              </a:rPr>
              <a:t>ocabulary to Understanding and Using the </a:t>
            </a:r>
            <a:r>
              <a:rPr lang="en-US" sz="2400" i="1" dirty="0">
                <a:latin typeface="Calibri" panose="020F0502020204030204" pitchFamily="34" charset="0"/>
                <a:ea typeface="Times New Roman" panose="02020603050405020304" pitchFamily="18" charset="0"/>
                <a:cs typeface="Times New Roman" panose="02020603050405020304" pitchFamily="18" charset="0"/>
              </a:rPr>
              <a:t>F</a:t>
            </a:r>
            <a:r>
              <a:rPr lang="en-US" sz="2400" i="1" dirty="0">
                <a:effectLst/>
                <a:latin typeface="Calibri" panose="020F0502020204030204" pitchFamily="34" charset="0"/>
                <a:ea typeface="Times New Roman" panose="02020603050405020304" pitchFamily="18" charset="0"/>
                <a:cs typeface="Times New Roman" panose="02020603050405020304" pitchFamily="18" charset="0"/>
              </a:rPr>
              <a:t>ull </a:t>
            </a:r>
            <a:r>
              <a:rPr lang="en-US" sz="2400" i="1" dirty="0">
                <a:latin typeface="Calibri" panose="020F0502020204030204" pitchFamily="34" charset="0"/>
                <a:ea typeface="Times New Roman" panose="02020603050405020304" pitchFamily="18" charset="0"/>
                <a:cs typeface="Times New Roman" panose="02020603050405020304" pitchFamily="18" charset="0"/>
              </a:rPr>
              <a:t>P</a:t>
            </a:r>
            <a:r>
              <a:rPr lang="en-US" sz="2400" i="1" dirty="0">
                <a:effectLst/>
                <a:latin typeface="Calibri" panose="020F0502020204030204" pitchFamily="34" charset="0"/>
                <a:ea typeface="Times New Roman" panose="02020603050405020304" pitchFamily="18" charset="0"/>
                <a:cs typeface="Times New Roman" panose="02020603050405020304" pitchFamily="18" charset="0"/>
              </a:rPr>
              <a:t>otential of the Universal Energy of Love for Growth, Transformation, and Transmutation</a:t>
            </a:r>
          </a:p>
          <a:p>
            <a:pPr algn="ctr"/>
            <a:endParaRPr lang="en-MX" sz="24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MX" sz="1800" dirty="0">
              <a:effectLst/>
              <a:latin typeface="Calibri" panose="020F0502020204030204" pitchFamily="34" charset="0"/>
              <a:ea typeface="Times New Roman" panose="02020603050405020304" pitchFamily="18" charset="0"/>
              <a:cs typeface="Times New Roman" panose="02020603050405020304" pitchFamily="18" charset="0"/>
            </a:endParaRPr>
          </a:p>
          <a:p>
            <a:pPr algn="ct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 </a:t>
            </a:r>
            <a:endParaRPr lang="en-MX" sz="18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MX" dirty="0"/>
          </a:p>
        </p:txBody>
      </p:sp>
    </p:spTree>
    <p:extLst>
      <p:ext uri="{BB962C8B-B14F-4D97-AF65-F5344CB8AC3E}">
        <p14:creationId xmlns:p14="http://schemas.microsoft.com/office/powerpoint/2010/main" val="25075440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CD6FE-2349-2113-BB83-B75D94D94A45}"/>
              </a:ext>
            </a:extLst>
          </p:cNvPr>
          <p:cNvSpPr>
            <a:spLocks noGrp="1"/>
          </p:cNvSpPr>
          <p:nvPr>
            <p:ph type="title"/>
          </p:nvPr>
        </p:nvSpPr>
        <p:spPr/>
        <p:txBody>
          <a:bodyPr/>
          <a:lstStyle/>
          <a:p>
            <a:pPr algn="ctr"/>
            <a:r>
              <a:rPr lang="en-US" dirty="0"/>
              <a:t>A Question of </a:t>
            </a:r>
            <a:br>
              <a:rPr lang="en-US" dirty="0"/>
            </a:br>
            <a:r>
              <a:rPr lang="en-MX"/>
              <a:t>Definition</a:t>
            </a:r>
            <a:r>
              <a:rPr lang="en-US" dirty="0"/>
              <a:t>-5</a:t>
            </a:r>
            <a:endParaRPr lang="en-MX" dirty="0"/>
          </a:p>
        </p:txBody>
      </p:sp>
      <p:sp>
        <p:nvSpPr>
          <p:cNvPr id="3" name="Content Placeholder 2">
            <a:extLst>
              <a:ext uri="{FF2B5EF4-FFF2-40B4-BE49-F238E27FC236}">
                <a16:creationId xmlns:a16="http://schemas.microsoft.com/office/drawing/2014/main" id="{E55B67E5-23FC-6C4A-0E5B-7238B7FE9BF1}"/>
              </a:ext>
            </a:extLst>
          </p:cNvPr>
          <p:cNvSpPr>
            <a:spLocks noGrp="1"/>
          </p:cNvSpPr>
          <p:nvPr>
            <p:ph idx="1"/>
          </p:nvPr>
        </p:nvSpPr>
        <p:spPr/>
        <p:txBody>
          <a:bodyPr/>
          <a:lstStyle/>
          <a:p>
            <a:pPr marL="1028700" indent="-342900">
              <a:buFont typeface="Wingdings" pitchFamily="2" charset="2"/>
              <a:buChar char="Ø"/>
            </a:pPr>
            <a:r>
              <a:rPr lang="en-US" sz="2400" dirty="0">
                <a:effectLst/>
                <a:latin typeface="Calibri" panose="020F0502020204030204" pitchFamily="34" charset="0"/>
                <a:ea typeface="Times New Roman" panose="02020603050405020304" pitchFamily="18" charset="0"/>
                <a:cs typeface="Times New Roman" panose="02020603050405020304" pitchFamily="18" charset="0"/>
              </a:rPr>
              <a:t>Love has a need to be expressed physically. </a:t>
            </a:r>
          </a:p>
          <a:p>
            <a:pPr marL="1028700" indent="-342900">
              <a:buFont typeface="Wingdings" pitchFamily="2" charset="2"/>
              <a:buChar char="Ø"/>
            </a:pPr>
            <a:r>
              <a:rPr lang="en-US" sz="2400" dirty="0">
                <a:effectLst/>
                <a:latin typeface="Calibri" panose="020F0502020204030204" pitchFamily="34" charset="0"/>
                <a:ea typeface="Times New Roman" panose="02020603050405020304" pitchFamily="18" charset="0"/>
                <a:cs typeface="Times New Roman" panose="02020603050405020304" pitchFamily="18" charset="0"/>
              </a:rPr>
              <a:t>Love lives the moment.</a:t>
            </a:r>
            <a:endParaRPr lang="en-US" sz="2400" dirty="0">
              <a:latin typeface="Calibri" panose="020F0502020204030204" pitchFamily="34" charset="0"/>
              <a:ea typeface="Times New Roman" panose="02020603050405020304" pitchFamily="18" charset="0"/>
              <a:cs typeface="Times New Roman" panose="02020603050405020304" pitchFamily="18" charset="0"/>
            </a:endParaRPr>
          </a:p>
          <a:p>
            <a:pPr marL="1028700" indent="-342900">
              <a:buFont typeface="Wingdings" pitchFamily="2" charset="2"/>
              <a:buChar char="Ø"/>
            </a:pPr>
            <a:r>
              <a:rPr lang="en-US" sz="2400" dirty="0">
                <a:effectLst/>
                <a:latin typeface="Calibri" panose="020F0502020204030204" pitchFamily="34" charset="0"/>
                <a:ea typeface="Times New Roman" panose="02020603050405020304" pitchFamily="18" charset="0"/>
                <a:cs typeface="Times New Roman" panose="02020603050405020304" pitchFamily="18" charset="0"/>
              </a:rPr>
              <a:t>Love </a:t>
            </a:r>
            <a:r>
              <a:rPr lang="en-US" sz="2000" dirty="0">
                <a:effectLst/>
                <a:latin typeface="Calibri" panose="020F0502020204030204" pitchFamily="34" charset="0"/>
                <a:ea typeface="Times New Roman" panose="02020603050405020304" pitchFamily="18" charset="0"/>
                <a:cs typeface="Times New Roman" panose="02020603050405020304" pitchFamily="18" charset="0"/>
              </a:rPr>
              <a:t>knows</a:t>
            </a:r>
            <a:r>
              <a:rPr lang="en-US" sz="2400" dirty="0">
                <a:effectLst/>
                <a:latin typeface="Calibri" panose="020F0502020204030204" pitchFamily="34" charset="0"/>
                <a:ea typeface="Times New Roman" panose="02020603050405020304" pitchFamily="18" charset="0"/>
                <a:cs typeface="Times New Roman" panose="02020603050405020304" pitchFamily="18" charset="0"/>
              </a:rPr>
              <a:t> that only the moment has true value. </a:t>
            </a:r>
          </a:p>
          <a:p>
            <a:pPr marL="1028700" indent="-342900">
              <a:buFont typeface="Wingdings" pitchFamily="2" charset="2"/>
              <a:buChar char="Ø"/>
            </a:pPr>
            <a:r>
              <a:rPr lang="en-US" sz="2400" dirty="0">
                <a:effectLst/>
                <a:latin typeface="Calibri" panose="020F0502020204030204" pitchFamily="34" charset="0"/>
                <a:ea typeface="Times New Roman" panose="02020603050405020304" pitchFamily="18" charset="0"/>
                <a:cs typeface="Times New Roman" panose="02020603050405020304" pitchFamily="18" charset="0"/>
              </a:rPr>
              <a:t>Love is now!</a:t>
            </a:r>
            <a:endParaRPr lang="en-MX" sz="24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MX" dirty="0"/>
          </a:p>
        </p:txBody>
      </p:sp>
    </p:spTree>
    <p:extLst>
      <p:ext uri="{BB962C8B-B14F-4D97-AF65-F5344CB8AC3E}">
        <p14:creationId xmlns:p14="http://schemas.microsoft.com/office/powerpoint/2010/main" val="5858639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4EB87C-8975-7B66-D9E6-84B94A19D865}"/>
              </a:ext>
            </a:extLst>
          </p:cNvPr>
          <p:cNvSpPr>
            <a:spLocks noGrp="1"/>
          </p:cNvSpPr>
          <p:nvPr>
            <p:ph type="title"/>
          </p:nvPr>
        </p:nvSpPr>
        <p:spPr/>
        <p:txBody>
          <a:bodyPr/>
          <a:lstStyle/>
          <a:p>
            <a:pPr algn="ctr"/>
            <a:r>
              <a:rPr lang="en-US" dirty="0"/>
              <a:t>A Question of </a:t>
            </a:r>
            <a:br>
              <a:rPr lang="en-US" dirty="0"/>
            </a:br>
            <a:r>
              <a:rPr lang="en-MX"/>
              <a:t>Definition</a:t>
            </a:r>
            <a:r>
              <a:rPr lang="en-US" dirty="0"/>
              <a:t>-6</a:t>
            </a:r>
            <a:endParaRPr lang="en-MX" sz="1800" dirty="0"/>
          </a:p>
        </p:txBody>
      </p:sp>
      <p:sp>
        <p:nvSpPr>
          <p:cNvPr id="3" name="Content Placeholder 2">
            <a:extLst>
              <a:ext uri="{FF2B5EF4-FFF2-40B4-BE49-F238E27FC236}">
                <a16:creationId xmlns:a16="http://schemas.microsoft.com/office/drawing/2014/main" id="{B8D88C3C-864E-87E6-6B5F-F3929551027A}"/>
              </a:ext>
            </a:extLst>
          </p:cNvPr>
          <p:cNvSpPr>
            <a:spLocks noGrp="1"/>
          </p:cNvSpPr>
          <p:nvPr>
            <p:ph idx="1"/>
          </p:nvPr>
        </p:nvSpPr>
        <p:spPr/>
        <p:txBody>
          <a:bodyPr>
            <a:normAutofit/>
          </a:bodyPr>
          <a:lstStyle/>
          <a:p>
            <a:pPr marL="342900" indent="-342900">
              <a:buFont typeface="Wingdings" pitchFamily="2" charset="2"/>
              <a:buChar char="Ø"/>
            </a:pPr>
            <a:r>
              <a:rPr lang="en-US" sz="2400" dirty="0">
                <a:effectLst/>
                <a:latin typeface="Calibri" panose="020F0502020204030204" pitchFamily="34" charset="0"/>
                <a:ea typeface="Times New Roman" panose="02020603050405020304" pitchFamily="18" charset="0"/>
                <a:cs typeface="Times New Roman" panose="02020603050405020304" pitchFamily="18" charset="0"/>
              </a:rPr>
              <a:t>Love can only be given, expressed freely</a:t>
            </a:r>
            <a:r>
              <a:rPr lang="en-US" sz="2400" dirty="0">
                <a:latin typeface="Calibri" panose="020F0502020204030204" pitchFamily="34" charset="0"/>
                <a:ea typeface="Times New Roman" panose="02020603050405020304" pitchFamily="18" charset="0"/>
                <a:cs typeface="Times New Roman" panose="02020603050405020304" pitchFamily="18" charset="0"/>
              </a:rPr>
              <a:t>.</a:t>
            </a:r>
          </a:p>
          <a:p>
            <a:pPr marL="342900" indent="-342900">
              <a:buFont typeface="Wingdings" pitchFamily="2" charset="2"/>
              <a:buChar char="Ø"/>
            </a:pPr>
            <a:r>
              <a:rPr lang="en-US" sz="2400" dirty="0">
                <a:effectLst/>
                <a:latin typeface="Calibri" panose="020F0502020204030204" pitchFamily="34" charset="0"/>
                <a:ea typeface="Times New Roman" panose="02020603050405020304" pitchFamily="18" charset="0"/>
                <a:cs typeface="Times New Roman" panose="02020603050405020304" pitchFamily="18" charset="0"/>
              </a:rPr>
              <a:t>It’s in everyone and everything in varying degrees and awaits actualization.</a:t>
            </a:r>
          </a:p>
          <a:p>
            <a:pPr marL="342900" indent="-342900">
              <a:buFont typeface="Wingdings" pitchFamily="2" charset="2"/>
              <a:buChar char="Ø"/>
            </a:pPr>
            <a:r>
              <a:rPr lang="en-US" sz="2400" dirty="0">
                <a:effectLst/>
                <a:latin typeface="Calibri" panose="020F0502020204030204" pitchFamily="34" charset="0"/>
                <a:ea typeface="Times New Roman" panose="02020603050405020304" pitchFamily="18" charset="0"/>
                <a:cs typeface="Times New Roman" panose="02020603050405020304" pitchFamily="18" charset="0"/>
              </a:rPr>
              <a:t>It is not apart from the self.  Love and the self are one.</a:t>
            </a:r>
          </a:p>
          <a:p>
            <a:pPr marL="342900" indent="-342900">
              <a:buFont typeface="Wingdings" pitchFamily="2" charset="2"/>
              <a:buChar char="Ø"/>
            </a:pPr>
            <a:r>
              <a:rPr lang="en-US" sz="2400" dirty="0">
                <a:effectLst/>
                <a:latin typeface="Calibri" panose="020F0502020204030204" pitchFamily="34" charset="0"/>
                <a:ea typeface="Times New Roman" panose="02020603050405020304" pitchFamily="18" charset="0"/>
                <a:cs typeface="Times New Roman" panose="02020603050405020304" pitchFamily="18" charset="0"/>
              </a:rPr>
              <a:t>Love is trusting, accepting, and believing, without guarantee.  </a:t>
            </a:r>
          </a:p>
          <a:p>
            <a:endParaRPr lang="en-MX" dirty="0"/>
          </a:p>
        </p:txBody>
      </p:sp>
    </p:spTree>
    <p:extLst>
      <p:ext uri="{BB962C8B-B14F-4D97-AF65-F5344CB8AC3E}">
        <p14:creationId xmlns:p14="http://schemas.microsoft.com/office/powerpoint/2010/main" val="42518427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682AAD-DBF2-A1E7-CCEB-D34E08AE3296}"/>
              </a:ext>
            </a:extLst>
          </p:cNvPr>
          <p:cNvSpPr>
            <a:spLocks noGrp="1"/>
          </p:cNvSpPr>
          <p:nvPr>
            <p:ph type="title"/>
          </p:nvPr>
        </p:nvSpPr>
        <p:spPr/>
        <p:txBody>
          <a:bodyPr/>
          <a:lstStyle/>
          <a:p>
            <a:pPr algn="ctr"/>
            <a:r>
              <a:rPr lang="en-US" dirty="0"/>
              <a:t>A Question of </a:t>
            </a:r>
            <a:br>
              <a:rPr lang="en-US" dirty="0"/>
            </a:br>
            <a:r>
              <a:rPr lang="en-MX"/>
              <a:t>Definition</a:t>
            </a:r>
            <a:r>
              <a:rPr lang="en-US" dirty="0"/>
              <a:t>-7</a:t>
            </a:r>
            <a:endParaRPr lang="en-MX" dirty="0"/>
          </a:p>
        </p:txBody>
      </p:sp>
      <p:sp>
        <p:nvSpPr>
          <p:cNvPr id="3" name="Content Placeholder 2">
            <a:extLst>
              <a:ext uri="{FF2B5EF4-FFF2-40B4-BE49-F238E27FC236}">
                <a16:creationId xmlns:a16="http://schemas.microsoft.com/office/drawing/2014/main" id="{F3727CEA-B0D8-0EC9-DA73-014047F02B22}"/>
              </a:ext>
            </a:extLst>
          </p:cNvPr>
          <p:cNvSpPr>
            <a:spLocks noGrp="1"/>
          </p:cNvSpPr>
          <p:nvPr>
            <p:ph idx="1"/>
          </p:nvPr>
        </p:nvSpPr>
        <p:spPr/>
        <p:txBody>
          <a:bodyPr>
            <a:normAutofit fontScale="92500" lnSpcReduction="10000"/>
          </a:bodyPr>
          <a:lstStyle/>
          <a:p>
            <a:pPr marL="342900" indent="-342900">
              <a:buFont typeface="Wingdings" pitchFamily="2" charset="2"/>
              <a:buChar char="Ø"/>
            </a:pPr>
            <a:r>
              <a:rPr lang="en-US" sz="2400" dirty="0">
                <a:effectLst/>
                <a:latin typeface="Calibri" panose="020F0502020204030204" pitchFamily="34" charset="0"/>
                <a:ea typeface="Times New Roman" panose="02020603050405020304" pitchFamily="18" charset="0"/>
                <a:cs typeface="Times New Roman" panose="02020603050405020304" pitchFamily="18" charset="0"/>
              </a:rPr>
              <a:t>Love is patient and waits, but it is an active waiting, not a passive one.  </a:t>
            </a:r>
          </a:p>
          <a:p>
            <a:pPr marL="342900" indent="-342900">
              <a:buFont typeface="Wingdings" pitchFamily="2" charset="2"/>
              <a:buChar char="Ø"/>
            </a:pPr>
            <a:r>
              <a:rPr lang="en-US" sz="2400" dirty="0">
                <a:effectLst/>
                <a:latin typeface="Calibri" panose="020F0502020204030204" pitchFamily="34" charset="0"/>
                <a:ea typeface="Times New Roman" panose="02020603050405020304" pitchFamily="18" charset="0"/>
                <a:cs typeface="Times New Roman" panose="02020603050405020304" pitchFamily="18" charset="0"/>
              </a:rPr>
              <a:t>Love offers itself in a mutual revealing, a mutual sharing.  </a:t>
            </a:r>
          </a:p>
          <a:p>
            <a:pPr marL="342900" indent="-342900">
              <a:buFont typeface="Wingdings" pitchFamily="2" charset="2"/>
              <a:buChar char="Ø"/>
            </a:pPr>
            <a:r>
              <a:rPr lang="en-US" sz="2400" dirty="0">
                <a:effectLst/>
                <a:latin typeface="Calibri" panose="020F0502020204030204" pitchFamily="34" charset="0"/>
                <a:ea typeface="Times New Roman" panose="02020603050405020304" pitchFamily="18" charset="0"/>
                <a:cs typeface="Times New Roman" panose="02020603050405020304" pitchFamily="18" charset="0"/>
              </a:rPr>
              <a:t>Love is spontaneous and craves expression through joy, through beauty, through truth, even through tears.  </a:t>
            </a:r>
          </a:p>
          <a:p>
            <a:pPr marL="342900" indent="-342900">
              <a:buFont typeface="Wingdings" pitchFamily="2" charset="2"/>
              <a:buChar char="Ø"/>
            </a:pPr>
            <a:r>
              <a:rPr lang="en-US" sz="2400" dirty="0">
                <a:effectLst/>
                <a:latin typeface="Calibri" panose="020F0502020204030204" pitchFamily="34" charset="0"/>
                <a:ea typeface="Times New Roman" panose="02020603050405020304" pitchFamily="18" charset="0"/>
                <a:cs typeface="Times New Roman" panose="02020603050405020304" pitchFamily="18" charset="0"/>
              </a:rPr>
              <a:t>Love lives the moment; it’s neither lost in yesterday nor does it crave for tomorrow. Love is </a:t>
            </a:r>
            <a:r>
              <a:rPr lang="en-US" sz="2400" dirty="0">
                <a:latin typeface="Calibri" panose="020F0502020204030204" pitchFamily="34" charset="0"/>
                <a:ea typeface="Times New Roman" panose="02020603050405020304" pitchFamily="18" charset="0"/>
                <a:cs typeface="Times New Roman" panose="02020603050405020304" pitchFamily="18" charset="0"/>
              </a:rPr>
              <a:t>NOW</a:t>
            </a:r>
            <a:r>
              <a:rPr lang="en-US" sz="2400" dirty="0">
                <a:effectLst/>
                <a:latin typeface="Calibri" panose="020F0502020204030204" pitchFamily="34" charset="0"/>
                <a:ea typeface="Times New Roman" panose="02020603050405020304" pitchFamily="18" charset="0"/>
                <a:cs typeface="Times New Roman" panose="02020603050405020304" pitchFamily="18" charset="0"/>
              </a:rPr>
              <a:t>!</a:t>
            </a:r>
            <a:endParaRPr lang="en-MX" sz="24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MX" dirty="0"/>
          </a:p>
        </p:txBody>
      </p:sp>
    </p:spTree>
    <p:extLst>
      <p:ext uri="{BB962C8B-B14F-4D97-AF65-F5344CB8AC3E}">
        <p14:creationId xmlns:p14="http://schemas.microsoft.com/office/powerpoint/2010/main" val="40159923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7528EB-B638-9676-93B6-31381833717C}"/>
              </a:ext>
            </a:extLst>
          </p:cNvPr>
          <p:cNvSpPr>
            <a:spLocks noGrp="1"/>
          </p:cNvSpPr>
          <p:nvPr>
            <p:ph type="title"/>
          </p:nvPr>
        </p:nvSpPr>
        <p:spPr/>
        <p:txBody>
          <a:bodyPr/>
          <a:lstStyle/>
          <a:p>
            <a:pPr algn="ctr"/>
            <a:r>
              <a:rPr lang="en-MX"/>
              <a:t>LOVE </a:t>
            </a:r>
            <a:r>
              <a:rPr lang="en-MX" dirty="0"/>
              <a:t>KNOWS NO AGE</a:t>
            </a:r>
          </a:p>
        </p:txBody>
      </p:sp>
      <p:sp>
        <p:nvSpPr>
          <p:cNvPr id="3" name="Content Placeholder 2">
            <a:extLst>
              <a:ext uri="{FF2B5EF4-FFF2-40B4-BE49-F238E27FC236}">
                <a16:creationId xmlns:a16="http://schemas.microsoft.com/office/drawing/2014/main" id="{53DEFC47-22AE-4F78-334A-CD130E0031BD}"/>
              </a:ext>
            </a:extLst>
          </p:cNvPr>
          <p:cNvSpPr>
            <a:spLocks noGrp="1"/>
          </p:cNvSpPr>
          <p:nvPr>
            <p:ph idx="1"/>
          </p:nvPr>
        </p:nvSpPr>
        <p:spPr/>
        <p:txBody>
          <a:bodyPr>
            <a:normAutofit fontScale="85000" lnSpcReduction="10000"/>
          </a:bodyPr>
          <a:lstStyle/>
          <a:p>
            <a:pPr lvl="0"/>
            <a:r>
              <a:rPr lang="en-US" sz="2400" b="1" dirty="0">
                <a:effectLst/>
                <a:latin typeface="Calibri" panose="020F0502020204030204" pitchFamily="34" charset="0"/>
                <a:ea typeface="Times New Roman" panose="02020603050405020304" pitchFamily="18" charset="0"/>
                <a:cs typeface="Times New Roman" panose="02020603050405020304" pitchFamily="18" charset="0"/>
              </a:rPr>
              <a:t>Loves Knows No </a:t>
            </a:r>
            <a:r>
              <a:rPr lang="en-US" sz="2400" dirty="0">
                <a:latin typeface="Calibri" panose="020F0502020204030204" pitchFamily="34" charset="0"/>
                <a:ea typeface="Times New Roman" panose="02020603050405020304" pitchFamily="18" charset="0"/>
                <a:cs typeface="Times New Roman" panose="02020603050405020304" pitchFamily="18" charset="0"/>
              </a:rPr>
              <a:t>A</a:t>
            </a:r>
            <a:r>
              <a:rPr lang="en-US" sz="2400" b="1" dirty="0">
                <a:effectLst/>
                <a:latin typeface="Calibri" panose="020F0502020204030204" pitchFamily="34" charset="0"/>
                <a:ea typeface="Times New Roman" panose="02020603050405020304" pitchFamily="18" charset="0"/>
                <a:cs typeface="Times New Roman" panose="02020603050405020304" pitchFamily="18" charset="0"/>
              </a:rPr>
              <a:t>ge.</a:t>
            </a:r>
            <a:endParaRPr lang="en-MX" sz="2400" dirty="0">
              <a:effectLst/>
              <a:latin typeface="Calibri" panose="020F0502020204030204" pitchFamily="34" charset="0"/>
              <a:ea typeface="Times New Roman" panose="02020603050405020304" pitchFamily="18" charset="0"/>
              <a:cs typeface="Times New Roman" panose="02020603050405020304" pitchFamily="18" charset="0"/>
            </a:endParaRPr>
          </a:p>
          <a:p>
            <a:pPr marL="685800"/>
            <a:r>
              <a:rPr lang="en-US" sz="2400" dirty="0">
                <a:effectLst/>
                <a:latin typeface="Calibri" panose="020F0502020204030204" pitchFamily="34" charset="0"/>
                <a:ea typeface="Times New Roman" panose="02020603050405020304" pitchFamily="18" charset="0"/>
                <a:cs typeface="Times New Roman" panose="02020603050405020304" pitchFamily="18" charset="0"/>
              </a:rPr>
              <a:t>People can learn, relearn, or unlearn to the point of death.</a:t>
            </a:r>
            <a:endParaRPr lang="en-MX" sz="2400" dirty="0">
              <a:effectLst/>
              <a:latin typeface="Calibri" panose="020F0502020204030204" pitchFamily="34" charset="0"/>
              <a:ea typeface="Times New Roman" panose="02020603050405020304" pitchFamily="18" charset="0"/>
              <a:cs typeface="Times New Roman" panose="02020603050405020304" pitchFamily="18" charset="0"/>
            </a:endParaRPr>
          </a:p>
          <a:p>
            <a:pPr marL="685800"/>
            <a:r>
              <a:rPr lang="en-US" sz="2400" dirty="0">
                <a:effectLst/>
                <a:latin typeface="Calibri" panose="020F0502020204030204" pitchFamily="34" charset="0"/>
                <a:ea typeface="Times New Roman" panose="02020603050405020304" pitchFamily="18" charset="0"/>
                <a:cs typeface="Times New Roman" panose="02020603050405020304" pitchFamily="18" charset="0"/>
              </a:rPr>
              <a:t>Learning Process:</a:t>
            </a:r>
            <a:endParaRPr lang="en-US" sz="2400" dirty="0">
              <a:latin typeface="Calibri" panose="020F0502020204030204" pitchFamily="34" charset="0"/>
              <a:ea typeface="Times New Roman" panose="02020603050405020304" pitchFamily="18" charset="0"/>
              <a:cs typeface="Times New Roman" panose="02020603050405020304" pitchFamily="18" charset="0"/>
            </a:endParaRPr>
          </a:p>
          <a:p>
            <a:pPr marL="685800"/>
            <a:r>
              <a:rPr lang="en-US" sz="2400" dirty="0">
                <a:latin typeface="Calibri" panose="020F0502020204030204" pitchFamily="34" charset="0"/>
                <a:ea typeface="Times New Roman" panose="02020603050405020304" pitchFamily="18" charset="0"/>
                <a:cs typeface="Times New Roman" panose="02020603050405020304" pitchFamily="18" charset="0"/>
              </a:rPr>
              <a:t>1. A</a:t>
            </a:r>
            <a:r>
              <a:rPr lang="en-US" sz="240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2400" u="sng" dirty="0">
                <a:effectLst/>
                <a:latin typeface="Calibri" panose="020F0502020204030204" pitchFamily="34" charset="0"/>
                <a:ea typeface="Times New Roman" panose="02020603050405020304" pitchFamily="18" charset="0"/>
                <a:cs typeface="Times New Roman" panose="02020603050405020304" pitchFamily="18" charset="0"/>
              </a:rPr>
              <a:t>dissatisfaction with self</a:t>
            </a:r>
            <a:r>
              <a:rPr lang="en-US" sz="2400" dirty="0">
                <a:effectLst/>
                <a:latin typeface="Calibri" panose="020F0502020204030204" pitchFamily="34" charset="0"/>
                <a:ea typeface="Times New Roman" panose="02020603050405020304" pitchFamily="18" charset="0"/>
                <a:cs typeface="Times New Roman" panose="02020603050405020304" pitchFamily="18" charset="0"/>
              </a:rPr>
              <a:t> – a felt void or need; </a:t>
            </a:r>
          </a:p>
          <a:p>
            <a:pPr marL="685800"/>
            <a:r>
              <a:rPr lang="en-US" sz="2400" u="sng" dirty="0">
                <a:latin typeface="Calibri" panose="020F0502020204030204" pitchFamily="34" charset="0"/>
                <a:ea typeface="Times New Roman" panose="02020603050405020304" pitchFamily="18" charset="0"/>
                <a:cs typeface="Times New Roman" panose="02020603050405020304" pitchFamily="18" charset="0"/>
              </a:rPr>
              <a:t>2. A</a:t>
            </a:r>
            <a:r>
              <a:rPr lang="en-US" sz="2400" u="sng" dirty="0">
                <a:effectLst/>
                <a:latin typeface="Calibri" panose="020F0502020204030204" pitchFamily="34" charset="0"/>
                <a:ea typeface="Times New Roman" panose="02020603050405020304" pitchFamily="18" charset="0"/>
                <a:cs typeface="Times New Roman" panose="02020603050405020304" pitchFamily="18" charset="0"/>
              </a:rPr>
              <a:t> decision to change</a:t>
            </a:r>
            <a:r>
              <a:rPr lang="en-US" sz="2400" dirty="0">
                <a:effectLst/>
                <a:latin typeface="Calibri" panose="020F0502020204030204" pitchFamily="34" charset="0"/>
                <a:ea typeface="Times New Roman" panose="02020603050405020304" pitchFamily="18" charset="0"/>
                <a:cs typeface="Times New Roman" panose="02020603050405020304" pitchFamily="18" charset="0"/>
              </a:rPr>
              <a:t> – to fill the void or need, and </a:t>
            </a:r>
          </a:p>
          <a:p>
            <a:pPr marL="685800"/>
            <a:r>
              <a:rPr lang="en-US" sz="2400" u="sng" dirty="0">
                <a:latin typeface="Calibri" panose="020F0502020204030204" pitchFamily="34" charset="0"/>
                <a:ea typeface="Times New Roman" panose="02020603050405020304" pitchFamily="18" charset="0"/>
                <a:cs typeface="Times New Roman" panose="02020603050405020304" pitchFamily="18" charset="0"/>
              </a:rPr>
              <a:t>3. A </a:t>
            </a:r>
            <a:r>
              <a:rPr lang="en-US" sz="2400" u="sng" dirty="0">
                <a:effectLst/>
                <a:latin typeface="Calibri" panose="020F0502020204030204" pitchFamily="34" charset="0"/>
                <a:ea typeface="Times New Roman" panose="02020603050405020304" pitchFamily="18" charset="0"/>
                <a:cs typeface="Times New Roman" panose="02020603050405020304" pitchFamily="18" charset="0"/>
              </a:rPr>
              <a:t>conscious dedication to the process of growth and change – the willful act of making the change, doing something.</a:t>
            </a:r>
            <a:endParaRPr lang="en-MX" sz="24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MX" dirty="0"/>
          </a:p>
        </p:txBody>
      </p:sp>
    </p:spTree>
    <p:extLst>
      <p:ext uri="{BB962C8B-B14F-4D97-AF65-F5344CB8AC3E}">
        <p14:creationId xmlns:p14="http://schemas.microsoft.com/office/powerpoint/2010/main" val="16926909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59AEF4-D46D-A77E-4539-69894A29138B}"/>
              </a:ext>
            </a:extLst>
          </p:cNvPr>
          <p:cNvSpPr>
            <a:spLocks noGrp="1"/>
          </p:cNvSpPr>
          <p:nvPr>
            <p:ph type="title"/>
          </p:nvPr>
        </p:nvSpPr>
        <p:spPr/>
        <p:txBody>
          <a:bodyPr>
            <a:normAutofit/>
          </a:bodyPr>
          <a:lstStyle/>
          <a:p>
            <a:pPr algn="ctr"/>
            <a:r>
              <a:rPr lang="en-MX" dirty="0"/>
              <a:t>LOVE KNOWS NO AGE</a:t>
            </a:r>
            <a:br>
              <a:rPr lang="en-MX" sz="1600" dirty="0"/>
            </a:br>
            <a:r>
              <a:rPr lang="en-MX" sz="1600" dirty="0"/>
              <a:t>(EXTERNAL and INTERNAL FORCES</a:t>
            </a:r>
            <a:br>
              <a:rPr lang="en-MX" sz="1600" dirty="0"/>
            </a:br>
            <a:r>
              <a:rPr lang="en-MX" sz="1600" dirty="0"/>
              <a:t> in </a:t>
            </a:r>
            <a:br>
              <a:rPr lang="en-MX" sz="1600" dirty="0"/>
            </a:br>
            <a:r>
              <a:rPr lang="en-MX" sz="1600" dirty="0"/>
              <a:t>LOVE)</a:t>
            </a:r>
          </a:p>
        </p:txBody>
      </p:sp>
      <p:sp>
        <p:nvSpPr>
          <p:cNvPr id="3" name="Content Placeholder 2">
            <a:extLst>
              <a:ext uri="{FF2B5EF4-FFF2-40B4-BE49-F238E27FC236}">
                <a16:creationId xmlns:a16="http://schemas.microsoft.com/office/drawing/2014/main" id="{29FAAD84-08D6-D6D0-06F5-E56A0C2D1FE1}"/>
              </a:ext>
            </a:extLst>
          </p:cNvPr>
          <p:cNvSpPr>
            <a:spLocks noGrp="1"/>
          </p:cNvSpPr>
          <p:nvPr>
            <p:ph idx="1"/>
          </p:nvPr>
        </p:nvSpPr>
        <p:spPr/>
        <p:txBody>
          <a:bodyPr>
            <a:normAutofit fontScale="92500" lnSpcReduction="20000"/>
          </a:bodyPr>
          <a:lstStyle/>
          <a:p>
            <a:pPr marL="685800"/>
            <a:r>
              <a:rPr lang="en-US" sz="2400" dirty="0">
                <a:effectLst/>
                <a:latin typeface="Calibri" panose="020F0502020204030204" pitchFamily="34" charset="0"/>
                <a:ea typeface="Times New Roman" panose="02020603050405020304" pitchFamily="18" charset="0"/>
                <a:cs typeface="Times New Roman" panose="02020603050405020304" pitchFamily="18" charset="0"/>
              </a:rPr>
              <a:t>Two major forces at work upon a person in the complicated process of adjustment: </a:t>
            </a:r>
            <a:r>
              <a:rPr lang="en-US" sz="2400" u="sng" dirty="0">
                <a:effectLst/>
                <a:latin typeface="Calibri" panose="020F0502020204030204" pitchFamily="34" charset="0"/>
                <a:ea typeface="Times New Roman" panose="02020603050405020304" pitchFamily="18" charset="0"/>
                <a:cs typeface="Times New Roman" panose="02020603050405020304" pitchFamily="18" charset="0"/>
              </a:rPr>
              <a:t>external, natural forces</a:t>
            </a:r>
            <a:r>
              <a:rPr lang="en-US" sz="2400" dirty="0">
                <a:effectLst/>
                <a:latin typeface="Calibri" panose="020F0502020204030204" pitchFamily="34" charset="0"/>
                <a:ea typeface="Times New Roman" panose="02020603050405020304" pitchFamily="18" charset="0"/>
                <a:cs typeface="Times New Roman" panose="02020603050405020304" pitchFamily="18" charset="0"/>
              </a:rPr>
              <a:t> (earthquake, floods); </a:t>
            </a:r>
            <a:r>
              <a:rPr lang="en-US" sz="2400" u="sng" dirty="0">
                <a:effectLst/>
                <a:latin typeface="Calibri" panose="020F0502020204030204" pitchFamily="34" charset="0"/>
                <a:ea typeface="Times New Roman" panose="02020603050405020304" pitchFamily="18" charset="0"/>
                <a:cs typeface="Times New Roman" panose="02020603050405020304" pitchFamily="18" charset="0"/>
              </a:rPr>
              <a:t>internal reactions</a:t>
            </a:r>
            <a:r>
              <a:rPr lang="en-US" sz="2400" dirty="0">
                <a:effectLst/>
                <a:latin typeface="Calibri" panose="020F0502020204030204" pitchFamily="34" charset="0"/>
                <a:ea typeface="Times New Roman" panose="02020603050405020304" pitchFamily="18" charset="0"/>
                <a:cs typeface="Times New Roman" panose="02020603050405020304" pitchFamily="18" charset="0"/>
              </a:rPr>
              <a:t> a person can regulate, manage – free to use one’s internal powers to make own life.  “Person can write own dialogue, surround self with actors of choice, paint a backdrop and arrange background music... has choice.” (Create own </a:t>
            </a:r>
            <a:r>
              <a:rPr lang="en-US" sz="2400" dirty="0">
                <a:solidFill>
                  <a:srgbClr val="0070C0"/>
                </a:solidFill>
                <a:effectLst/>
                <a:latin typeface="Calibri" panose="020F0502020204030204" pitchFamily="34" charset="0"/>
                <a:ea typeface="Times New Roman" panose="02020603050405020304" pitchFamily="18" charset="0"/>
                <a:cs typeface="Times New Roman" panose="02020603050405020304" pitchFamily="18" charset="0"/>
              </a:rPr>
              <a:t>Holding Environment*</a:t>
            </a:r>
            <a:r>
              <a:rPr lang="en-US" sz="2400" dirty="0">
                <a:effectLst/>
                <a:latin typeface="Calibri" panose="020F0502020204030204" pitchFamily="34" charset="0"/>
                <a:ea typeface="Times New Roman" panose="02020603050405020304" pitchFamily="18" charset="0"/>
                <a:cs typeface="Times New Roman" panose="02020603050405020304" pitchFamily="18" charset="0"/>
              </a:rPr>
              <a:t>...</a:t>
            </a:r>
            <a:r>
              <a:rPr lang="en-US" sz="2400" dirty="0" err="1">
                <a:effectLst/>
                <a:latin typeface="Calibri" panose="020F0502020204030204" pitchFamily="34" charset="0"/>
                <a:ea typeface="Times New Roman" panose="02020603050405020304" pitchFamily="18" charset="0"/>
                <a:cs typeface="Times New Roman" panose="02020603050405020304" pitchFamily="18" charset="0"/>
              </a:rPr>
              <a:t>JdC</a:t>
            </a:r>
            <a:r>
              <a:rPr lang="en-US" sz="2400" dirty="0">
                <a:effectLst/>
                <a:latin typeface="Calibri" panose="020F0502020204030204" pitchFamily="34" charset="0"/>
                <a:ea typeface="Times New Roman" panose="02020603050405020304" pitchFamily="18" charset="0"/>
                <a:cs typeface="Times New Roman" panose="02020603050405020304" pitchFamily="18" charset="0"/>
              </a:rPr>
              <a:t>)</a:t>
            </a:r>
            <a:endParaRPr lang="en-MX" sz="24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MX" dirty="0"/>
          </a:p>
        </p:txBody>
      </p:sp>
    </p:spTree>
    <p:extLst>
      <p:ext uri="{BB962C8B-B14F-4D97-AF65-F5344CB8AC3E}">
        <p14:creationId xmlns:p14="http://schemas.microsoft.com/office/powerpoint/2010/main" val="1963237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33330C-69AF-0199-0ECA-B9CE6CE597FD}"/>
              </a:ext>
            </a:extLst>
          </p:cNvPr>
          <p:cNvSpPr>
            <a:spLocks noGrp="1"/>
          </p:cNvSpPr>
          <p:nvPr>
            <p:ph type="title"/>
          </p:nvPr>
        </p:nvSpPr>
        <p:spPr>
          <a:xfrm>
            <a:off x="642918" y="705113"/>
            <a:ext cx="3791059" cy="5197498"/>
          </a:xfrm>
        </p:spPr>
        <p:txBody>
          <a:bodyPr>
            <a:normAutofit/>
          </a:bodyPr>
          <a:lstStyle/>
          <a:p>
            <a:pPr algn="ctr"/>
            <a:r>
              <a:rPr lang="en-MX" sz="2800" dirty="0"/>
              <a:t>LOVE KNOWS NO AGE</a:t>
            </a:r>
            <a:br>
              <a:rPr lang="en-MX" sz="2000" dirty="0"/>
            </a:br>
            <a:r>
              <a:rPr lang="en-MX" sz="2000" dirty="0"/>
              <a:t>(LEARN AS AN ACTIVE PARTICIPANT IN LOVE)</a:t>
            </a:r>
          </a:p>
        </p:txBody>
      </p:sp>
      <p:sp>
        <p:nvSpPr>
          <p:cNvPr id="3" name="Content Placeholder 2">
            <a:extLst>
              <a:ext uri="{FF2B5EF4-FFF2-40B4-BE49-F238E27FC236}">
                <a16:creationId xmlns:a16="http://schemas.microsoft.com/office/drawing/2014/main" id="{521BDEA7-64D3-14F9-79DE-CB8BAED2365A}"/>
              </a:ext>
            </a:extLst>
          </p:cNvPr>
          <p:cNvSpPr>
            <a:spLocks noGrp="1"/>
          </p:cNvSpPr>
          <p:nvPr>
            <p:ph idx="1"/>
          </p:nvPr>
        </p:nvSpPr>
        <p:spPr/>
        <p:txBody>
          <a:bodyPr/>
          <a:lstStyle/>
          <a:p>
            <a:r>
              <a:rPr lang="en-US" sz="2400" dirty="0">
                <a:effectLst/>
                <a:latin typeface="Calibri" panose="020F0502020204030204" pitchFamily="34" charset="0"/>
                <a:ea typeface="Times New Roman" panose="02020603050405020304" pitchFamily="18" charset="0"/>
                <a:cs typeface="Times New Roman" panose="02020603050405020304" pitchFamily="18" charset="0"/>
              </a:rPr>
              <a:t>“As in learning all things, a person must be constantly alert, watchful, patient, observant, trusting, openminded and not easily discouraged.”  ...</a:t>
            </a:r>
            <a:r>
              <a:rPr lang="en-US" sz="2400" b="1" dirty="0">
                <a:effectLst/>
                <a:latin typeface="Calibri" panose="020F0502020204030204" pitchFamily="34" charset="0"/>
                <a:ea typeface="Times New Roman" panose="02020603050405020304" pitchFamily="18" charset="0"/>
                <a:cs typeface="Times New Roman" panose="02020603050405020304" pitchFamily="18" charset="0"/>
              </a:rPr>
              <a:t>you will only learn as an active participant in love</a:t>
            </a:r>
            <a:r>
              <a:rPr lang="en-US" sz="2400" dirty="0">
                <a:effectLst/>
                <a:latin typeface="Calibri" panose="020F0502020204030204" pitchFamily="34" charset="0"/>
                <a:ea typeface="Times New Roman" panose="02020603050405020304" pitchFamily="18" charset="0"/>
                <a:cs typeface="Times New Roman" panose="02020603050405020304" pitchFamily="18" charset="0"/>
              </a:rPr>
              <a:t>.  “To learn to Love is to be in constant change.  The process is endless, for a person’s </a:t>
            </a:r>
            <a:r>
              <a:rPr lang="en-US" sz="2400" b="1" dirty="0">
                <a:effectLst/>
                <a:latin typeface="Calibri" panose="020F0502020204030204" pitchFamily="34" charset="0"/>
                <a:ea typeface="Times New Roman" panose="02020603050405020304" pitchFamily="18" charset="0"/>
                <a:cs typeface="Times New Roman" panose="02020603050405020304" pitchFamily="18" charset="0"/>
              </a:rPr>
              <a:t>potential to Love is infinite</a:t>
            </a:r>
            <a:r>
              <a:rPr lang="en-US" sz="2400" dirty="0">
                <a:effectLst/>
                <a:latin typeface="Calibri" panose="020F0502020204030204" pitchFamily="34" charset="0"/>
                <a:ea typeface="Times New Roman" panose="02020603050405020304" pitchFamily="18" charset="0"/>
                <a:cs typeface="Times New Roman" panose="02020603050405020304" pitchFamily="18" charset="0"/>
              </a:rPr>
              <a:t>.”</a:t>
            </a:r>
            <a:endParaRPr lang="en-MX" sz="24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MX" dirty="0"/>
          </a:p>
        </p:txBody>
      </p:sp>
    </p:spTree>
    <p:extLst>
      <p:ext uri="{BB962C8B-B14F-4D97-AF65-F5344CB8AC3E}">
        <p14:creationId xmlns:p14="http://schemas.microsoft.com/office/powerpoint/2010/main" val="19690392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F551F1-5402-AA4E-D9EE-F9B7D4F05A50}"/>
              </a:ext>
            </a:extLst>
          </p:cNvPr>
          <p:cNvSpPr>
            <a:spLocks noGrp="1"/>
          </p:cNvSpPr>
          <p:nvPr>
            <p:ph type="title"/>
          </p:nvPr>
        </p:nvSpPr>
        <p:spPr/>
        <p:txBody>
          <a:bodyPr/>
          <a:lstStyle/>
          <a:p>
            <a:pPr algn="ctr"/>
            <a:r>
              <a:rPr lang="en-MX"/>
              <a:t>LOVE </a:t>
            </a:r>
            <a:r>
              <a:rPr lang="en-MX" dirty="0"/>
              <a:t>OFFERS NO APOLOGY</a:t>
            </a:r>
          </a:p>
        </p:txBody>
      </p:sp>
      <p:sp>
        <p:nvSpPr>
          <p:cNvPr id="3" name="Content Placeholder 2">
            <a:extLst>
              <a:ext uri="{FF2B5EF4-FFF2-40B4-BE49-F238E27FC236}">
                <a16:creationId xmlns:a16="http://schemas.microsoft.com/office/drawing/2014/main" id="{83074220-A515-3274-141F-046ABE2467A0}"/>
              </a:ext>
            </a:extLst>
          </p:cNvPr>
          <p:cNvSpPr>
            <a:spLocks noGrp="1"/>
          </p:cNvSpPr>
          <p:nvPr>
            <p:ph idx="1"/>
          </p:nvPr>
        </p:nvSpPr>
        <p:spPr/>
        <p:txBody>
          <a:bodyPr/>
          <a:lstStyle/>
          <a:p>
            <a:r>
              <a:rPr lang="en-MX" dirty="0"/>
              <a:t>This very short summary, in line with Dr. Leo Buscaglia’s own declared intent on just simply a sharing, was my effort to unlock a door by me for others after looking, only by chance infrequently, through a keyhole at a flickering </a:t>
            </a:r>
            <a:r>
              <a:rPr lang="en-MX"/>
              <a:t>sign </a:t>
            </a:r>
            <a:r>
              <a:rPr lang="en-US" dirty="0"/>
              <a:t>inside </a:t>
            </a:r>
            <a:r>
              <a:rPr lang="en-MX"/>
              <a:t>that </a:t>
            </a:r>
            <a:r>
              <a:rPr lang="en-US" dirty="0"/>
              <a:t>I</a:t>
            </a:r>
            <a:r>
              <a:rPr lang="en-MX" dirty="0"/>
              <a:t> was embarrassed to even </a:t>
            </a:r>
            <a:r>
              <a:rPr lang="en-MX"/>
              <a:t>look at</a:t>
            </a:r>
            <a:r>
              <a:rPr lang="en-US" dirty="0"/>
              <a:t> </a:t>
            </a:r>
            <a:r>
              <a:rPr lang="en-MX"/>
              <a:t>that </a:t>
            </a:r>
            <a:r>
              <a:rPr lang="en-MX" dirty="0"/>
              <a:t>faintly cycled to read “love”, “lust”, “animalistic”.  Love is infinitely more.</a:t>
            </a:r>
          </a:p>
        </p:txBody>
      </p:sp>
    </p:spTree>
    <p:extLst>
      <p:ext uri="{BB962C8B-B14F-4D97-AF65-F5344CB8AC3E}">
        <p14:creationId xmlns:p14="http://schemas.microsoft.com/office/powerpoint/2010/main" val="8160681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068F95-30F2-AD72-0782-D6F743FE1926}"/>
              </a:ext>
            </a:extLst>
          </p:cNvPr>
          <p:cNvSpPr>
            <a:spLocks noGrp="1"/>
          </p:cNvSpPr>
          <p:nvPr>
            <p:ph type="title"/>
          </p:nvPr>
        </p:nvSpPr>
        <p:spPr/>
        <p:txBody>
          <a:bodyPr>
            <a:normAutofit/>
          </a:bodyPr>
          <a:lstStyle/>
          <a:p>
            <a:pPr algn="ctr"/>
            <a:r>
              <a:rPr lang="en-US" sz="2400" dirty="0"/>
              <a:t>REACHING THE BEGINNING</a:t>
            </a:r>
          </a:p>
        </p:txBody>
      </p:sp>
      <p:sp>
        <p:nvSpPr>
          <p:cNvPr id="3" name="Content Placeholder 2">
            <a:extLst>
              <a:ext uri="{FF2B5EF4-FFF2-40B4-BE49-F238E27FC236}">
                <a16:creationId xmlns:a16="http://schemas.microsoft.com/office/drawing/2014/main" id="{156BFA08-C583-A142-5516-C3A490399FF8}"/>
              </a:ext>
            </a:extLst>
          </p:cNvPr>
          <p:cNvSpPr>
            <a:spLocks noGrp="1"/>
          </p:cNvSpPr>
          <p:nvPr>
            <p:ph idx="1"/>
          </p:nvPr>
        </p:nvSpPr>
        <p:spPr>
          <a:xfrm>
            <a:off x="5376670" y="409903"/>
            <a:ext cx="6815329" cy="6164318"/>
          </a:xfrm>
        </p:spPr>
        <p:txBody>
          <a:bodyPr>
            <a:normAutofit fontScale="92500" lnSpcReduction="20000"/>
          </a:bodyPr>
          <a:lstStyle/>
          <a:p>
            <a:r>
              <a:rPr lang="en-US" sz="2200" b="1" dirty="0"/>
              <a:t>This etymology is the seeker’s own summary of the source book “LOVE”, described at the beginning of this Presentation. All are invited to add to it in a fashion similar to that used by Wikipedia.  Let us make it an organic work and welcome others to continually add their respective experiences in knowing and feeling the infinite expressions of LOVE physically, mentally, emotionally and spiritually to finally attain a level in its cumulative energy that can provide us with the transformations / transmutations we have imagined by way of the Human Energy Cocoon described in the work to which this summary is attached. </a:t>
            </a:r>
          </a:p>
          <a:p>
            <a:endParaRPr lang="en-US" dirty="0"/>
          </a:p>
        </p:txBody>
      </p:sp>
    </p:spTree>
    <p:extLst>
      <p:ext uri="{BB962C8B-B14F-4D97-AF65-F5344CB8AC3E}">
        <p14:creationId xmlns:p14="http://schemas.microsoft.com/office/powerpoint/2010/main" val="27065090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99405E2-1A96-4DBA-A9DC-4C2A1B421C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932FF329-3A87-4F66-BA01-91CD63C811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4420926" cy="683812"/>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group of planets in space&#10;&#10;Description automatically generated with low confidence">
            <a:extLst>
              <a:ext uri="{FF2B5EF4-FFF2-40B4-BE49-F238E27FC236}">
                <a16:creationId xmlns:a16="http://schemas.microsoft.com/office/drawing/2014/main" id="{15F00969-FC88-E860-4539-6E781579DD9A}"/>
              </a:ext>
            </a:extLst>
          </p:cNvPr>
          <p:cNvPicPr>
            <a:picLocks noChangeAspect="1"/>
          </p:cNvPicPr>
          <p:nvPr/>
        </p:nvPicPr>
        <p:blipFill rotWithShape="1">
          <a:blip r:embed="rId2"/>
          <a:srcRect l="23636" r="30871" b="-1"/>
          <a:stretch/>
        </p:blipFill>
        <p:spPr>
          <a:xfrm>
            <a:off x="20" y="719747"/>
            <a:ext cx="4458058" cy="5389675"/>
          </a:xfrm>
          <a:prstGeom prst="rect">
            <a:avLst/>
          </a:prstGeom>
        </p:spPr>
      </p:pic>
      <p:sp>
        <p:nvSpPr>
          <p:cNvPr id="13" name="Rectangle 12">
            <a:extLst>
              <a:ext uri="{FF2B5EF4-FFF2-40B4-BE49-F238E27FC236}">
                <a16:creationId xmlns:a16="http://schemas.microsoft.com/office/drawing/2014/main" id="{BCF4857D-F003-4CA1-82AB-00900B1008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6146359"/>
            <a:ext cx="4426072" cy="711642"/>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79855050-A75B-4DD0-9B56-8B1C7722D8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426076" y="748578"/>
            <a:ext cx="7765922" cy="5419038"/>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5E6738EB-6FF0-4AF9-8462-57F4494B88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5" y="687743"/>
            <a:ext cx="12188951"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4B123C53-7B49-FBBF-D269-F2E4317751CF}"/>
              </a:ext>
            </a:extLst>
          </p:cNvPr>
          <p:cNvSpPr>
            <a:spLocks noGrp="1"/>
          </p:cNvSpPr>
          <p:nvPr>
            <p:ph idx="1"/>
          </p:nvPr>
        </p:nvSpPr>
        <p:spPr>
          <a:xfrm>
            <a:off x="4869368" y="956664"/>
            <a:ext cx="6916246" cy="4204981"/>
          </a:xfrm>
        </p:spPr>
        <p:txBody>
          <a:bodyPr anchor="t">
            <a:noAutofit/>
          </a:bodyPr>
          <a:lstStyle/>
          <a:p>
            <a:r>
              <a:rPr lang="en-US" sz="3600" dirty="0">
                <a:effectLst/>
                <a:latin typeface="Calibri" panose="020F0502020204030204" pitchFamily="34" charset="0"/>
                <a:ea typeface="Times New Roman" panose="02020603050405020304" pitchFamily="18" charset="0"/>
                <a:cs typeface="Times New Roman" panose="02020603050405020304" pitchFamily="18" charset="0"/>
              </a:rPr>
              <a:t>Purpose</a:t>
            </a:r>
            <a:r>
              <a:rPr lang="en-US" sz="280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2400" dirty="0">
                <a:effectLst/>
                <a:latin typeface="Calibri" panose="020F0502020204030204" pitchFamily="34" charset="0"/>
                <a:ea typeface="Times New Roman" panose="02020603050405020304" pitchFamily="18" charset="0"/>
                <a:cs typeface="Times New Roman" panose="02020603050405020304" pitchFamily="18" charset="0"/>
              </a:rPr>
              <a:t>To </a:t>
            </a:r>
            <a:r>
              <a:rPr lang="en-US" sz="2400" dirty="0">
                <a:latin typeface="Calibri" panose="020F0502020204030204" pitchFamily="34" charset="0"/>
                <a:ea typeface="Times New Roman" panose="02020603050405020304" pitchFamily="18" charset="0"/>
                <a:cs typeface="Times New Roman" panose="02020603050405020304" pitchFamily="18" charset="0"/>
              </a:rPr>
              <a:t>u</a:t>
            </a:r>
            <a:r>
              <a:rPr lang="en-US" sz="2400" dirty="0">
                <a:effectLst/>
                <a:latin typeface="Calibri" panose="020F0502020204030204" pitchFamily="34" charset="0"/>
                <a:ea typeface="Times New Roman" panose="02020603050405020304" pitchFamily="18" charset="0"/>
                <a:cs typeface="Times New Roman" panose="02020603050405020304" pitchFamily="18" charset="0"/>
              </a:rPr>
              <a:t>nderstand that Love is a universal force superior to all other forces that results in the eternal existence of the universe and experiencing the full scope of Love on Earth shall result in reaching harmony along the path of Alpha to Omega to achieve Sustainability. </a:t>
            </a:r>
            <a:endParaRPr lang="en-MX" sz="2400"/>
          </a:p>
        </p:txBody>
      </p:sp>
      <p:sp>
        <p:nvSpPr>
          <p:cNvPr id="19" name="Rectangle 18">
            <a:extLst>
              <a:ext uri="{FF2B5EF4-FFF2-40B4-BE49-F238E27FC236}">
                <a16:creationId xmlns:a16="http://schemas.microsoft.com/office/drawing/2014/main" id="{DB791336-FCAA-4174-9303-B3F3748611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394069" y="6167615"/>
            <a:ext cx="7794882" cy="690385"/>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CA212158-300D-44D0-9CCE-472C3F669E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5" y="6109423"/>
            <a:ext cx="12188951"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988521F4-D44A-42C5-9BDB-5CA255540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94070" y="0"/>
            <a:ext cx="6400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35587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25" name="Rectangle 8">
            <a:extLst>
              <a:ext uri="{FF2B5EF4-FFF2-40B4-BE49-F238E27FC236}">
                <a16:creationId xmlns:a16="http://schemas.microsoft.com/office/drawing/2014/main" id="{099405E2-1A96-4DBA-A9DC-4C2A1B421C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10">
            <a:extLst>
              <a:ext uri="{FF2B5EF4-FFF2-40B4-BE49-F238E27FC236}">
                <a16:creationId xmlns:a16="http://schemas.microsoft.com/office/drawing/2014/main" id="{932FF329-3A87-4F66-BA01-91CD63C811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4420926" cy="683812"/>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C5801002-CE56-C61F-B8A3-D167AE4FAC16}"/>
              </a:ext>
            </a:extLst>
          </p:cNvPr>
          <p:cNvPicPr>
            <a:picLocks noChangeAspect="1"/>
          </p:cNvPicPr>
          <p:nvPr/>
        </p:nvPicPr>
        <p:blipFill>
          <a:blip r:embed="rId3"/>
          <a:stretch>
            <a:fillRect/>
          </a:stretch>
        </p:blipFill>
        <p:spPr>
          <a:xfrm>
            <a:off x="564646" y="2270314"/>
            <a:ext cx="3596848" cy="2472833"/>
          </a:xfrm>
          <a:prstGeom prst="rect">
            <a:avLst/>
          </a:prstGeom>
        </p:spPr>
      </p:pic>
      <p:sp>
        <p:nvSpPr>
          <p:cNvPr id="27" name="Rectangle 12">
            <a:extLst>
              <a:ext uri="{FF2B5EF4-FFF2-40B4-BE49-F238E27FC236}">
                <a16:creationId xmlns:a16="http://schemas.microsoft.com/office/drawing/2014/main" id="{BCF4857D-F003-4CA1-82AB-00900B1008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6146359"/>
            <a:ext cx="4426072" cy="711642"/>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14">
            <a:extLst>
              <a:ext uri="{FF2B5EF4-FFF2-40B4-BE49-F238E27FC236}">
                <a16:creationId xmlns:a16="http://schemas.microsoft.com/office/drawing/2014/main" id="{79855050-A75B-4DD0-9B56-8B1C7722D8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426076" y="748578"/>
            <a:ext cx="7765922" cy="5419038"/>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2B51F90-6C12-E41C-92C1-21F3A9EBB24E}"/>
              </a:ext>
            </a:extLst>
          </p:cNvPr>
          <p:cNvSpPr>
            <a:spLocks noGrp="1"/>
          </p:cNvSpPr>
          <p:nvPr>
            <p:ph type="title"/>
          </p:nvPr>
        </p:nvSpPr>
        <p:spPr>
          <a:xfrm>
            <a:off x="4919472" y="1056362"/>
            <a:ext cx="6627226" cy="1333462"/>
          </a:xfrm>
        </p:spPr>
        <p:txBody>
          <a:bodyPr>
            <a:normAutofit fontScale="90000"/>
          </a:bodyPr>
          <a:lstStyle/>
          <a:p>
            <a:pPr algn="ctr">
              <a:lnSpc>
                <a:spcPct val="140000"/>
              </a:lnSpc>
            </a:pPr>
            <a:r>
              <a:rPr lang="en-MX" sz="2500"/>
              <a:t>NEED TO LOVE AND BE LOVED</a:t>
            </a:r>
            <a:br>
              <a:rPr lang="en-US" sz="2500" dirty="0"/>
            </a:br>
            <a:r>
              <a:rPr lang="en-US" sz="2500" dirty="0"/>
              <a:t>It Begins in the Womb-the 1</a:t>
            </a:r>
            <a:r>
              <a:rPr lang="en-US" sz="2500" baseline="30000" dirty="0"/>
              <a:t>st</a:t>
            </a:r>
            <a:r>
              <a:rPr lang="en-US" sz="2500" dirty="0"/>
              <a:t> Holding Environment</a:t>
            </a:r>
            <a:endParaRPr lang="en-MX" sz="2500"/>
          </a:p>
        </p:txBody>
      </p:sp>
      <p:sp>
        <p:nvSpPr>
          <p:cNvPr id="29" name="Rectangle 16">
            <a:extLst>
              <a:ext uri="{FF2B5EF4-FFF2-40B4-BE49-F238E27FC236}">
                <a16:creationId xmlns:a16="http://schemas.microsoft.com/office/drawing/2014/main" id="{5E6738EB-6FF0-4AF9-8462-57F4494B88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5" y="687743"/>
            <a:ext cx="12188951"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5751E6C-4D85-B7BC-929B-3596559E09B4}"/>
              </a:ext>
            </a:extLst>
          </p:cNvPr>
          <p:cNvSpPr>
            <a:spLocks noGrp="1"/>
          </p:cNvSpPr>
          <p:nvPr>
            <p:ph idx="1"/>
          </p:nvPr>
        </p:nvSpPr>
        <p:spPr>
          <a:xfrm>
            <a:off x="4921857" y="2268656"/>
            <a:ext cx="6627226" cy="3505938"/>
          </a:xfrm>
        </p:spPr>
        <p:txBody>
          <a:bodyPr anchor="t">
            <a:normAutofit/>
          </a:bodyPr>
          <a:lstStyle/>
          <a:p>
            <a:pPr lvl="0">
              <a:lnSpc>
                <a:spcPct val="130000"/>
              </a:lnSpc>
            </a:pPr>
            <a:r>
              <a:rPr lang="en-US" sz="1500" b="1" dirty="0">
                <a:effectLst/>
                <a:latin typeface="Calibri" panose="020F0502020204030204" pitchFamily="34" charset="0"/>
                <a:ea typeface="Times New Roman" panose="02020603050405020304" pitchFamily="18" charset="0"/>
                <a:cs typeface="Times New Roman" panose="02020603050405020304" pitchFamily="18" charset="0"/>
              </a:rPr>
              <a:t>A Person Needs to Love and be Loved</a:t>
            </a:r>
            <a:endParaRPr lang="en-MX" sz="1500">
              <a:effectLst/>
              <a:latin typeface="Calibri" panose="020F0502020204030204" pitchFamily="34" charset="0"/>
              <a:ea typeface="Times New Roman" panose="02020603050405020304" pitchFamily="18" charset="0"/>
              <a:cs typeface="Times New Roman" panose="02020603050405020304" pitchFamily="18" charset="0"/>
            </a:endParaRPr>
          </a:p>
          <a:p>
            <a:pPr marL="685800">
              <a:lnSpc>
                <a:spcPct val="130000"/>
              </a:lnSpc>
            </a:pPr>
            <a:r>
              <a:rPr lang="en-US" sz="1500" dirty="0">
                <a:effectLst/>
                <a:latin typeface="Calibri" panose="020F0502020204030204" pitchFamily="34" charset="0"/>
                <a:ea typeface="Times New Roman" panose="02020603050405020304" pitchFamily="18" charset="0"/>
                <a:cs typeface="Times New Roman" panose="02020603050405020304" pitchFamily="18" charset="0"/>
              </a:rPr>
              <a:t>Studies of 24 orphaned children where only variables were human love and nurturing: </a:t>
            </a:r>
          </a:p>
          <a:p>
            <a:pPr marL="685800">
              <a:lnSpc>
                <a:spcPct val="130000"/>
              </a:lnSpc>
            </a:pPr>
            <a:r>
              <a:rPr lang="en-US" sz="1500" dirty="0">
                <a:effectLst/>
                <a:latin typeface="Calibri" panose="020F0502020204030204" pitchFamily="34" charset="0"/>
                <a:ea typeface="Times New Roman" panose="02020603050405020304" pitchFamily="18" charset="0"/>
                <a:cs typeface="Times New Roman" panose="02020603050405020304" pitchFamily="18" charset="0"/>
              </a:rPr>
              <a:t>-12 in an understaffed orphanage without personal love – after 20 years all were either dead or in institutions for mentally retarded or mentally ill.  </a:t>
            </a:r>
          </a:p>
          <a:p>
            <a:pPr marL="685800">
              <a:lnSpc>
                <a:spcPct val="130000"/>
              </a:lnSpc>
            </a:pPr>
            <a:r>
              <a:rPr lang="en-US" sz="1500" dirty="0">
                <a:effectLst/>
                <a:latin typeface="Calibri" panose="020F0502020204030204" pitchFamily="34" charset="0"/>
                <a:ea typeface="Times New Roman" panose="02020603050405020304" pitchFamily="18" charset="0"/>
                <a:cs typeface="Times New Roman" panose="02020603050405020304" pitchFamily="18" charset="0"/>
              </a:rPr>
              <a:t>-The other 12 cared for and loved by an adolescent, retarded girl in an institution lived to become “normal.”</a:t>
            </a:r>
            <a:endParaRPr lang="en-MX" sz="1500">
              <a:effectLst/>
              <a:latin typeface="Calibri" panose="020F0502020204030204" pitchFamily="34" charset="0"/>
              <a:ea typeface="Times New Roman" panose="02020603050405020304" pitchFamily="18" charset="0"/>
              <a:cs typeface="Times New Roman" panose="02020603050405020304" pitchFamily="18" charset="0"/>
            </a:endParaRPr>
          </a:p>
          <a:p>
            <a:pPr marL="685800">
              <a:lnSpc>
                <a:spcPct val="130000"/>
              </a:lnSpc>
            </a:pPr>
            <a:r>
              <a:rPr lang="en-US" sz="1500" dirty="0">
                <a:effectLst/>
                <a:latin typeface="Calibri" panose="020F0502020204030204" pitchFamily="34" charset="0"/>
                <a:ea typeface="Times New Roman" panose="02020603050405020304" pitchFamily="18" charset="0"/>
                <a:cs typeface="Times New Roman" panose="02020603050405020304" pitchFamily="18" charset="0"/>
              </a:rPr>
              <a:t> </a:t>
            </a:r>
            <a:endParaRPr lang="en-MX" sz="150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30000"/>
              </a:lnSpc>
            </a:pPr>
            <a:endParaRPr lang="en-MX" sz="1500"/>
          </a:p>
        </p:txBody>
      </p:sp>
      <p:sp>
        <p:nvSpPr>
          <p:cNvPr id="30" name="Rectangle 18">
            <a:extLst>
              <a:ext uri="{FF2B5EF4-FFF2-40B4-BE49-F238E27FC236}">
                <a16:creationId xmlns:a16="http://schemas.microsoft.com/office/drawing/2014/main" id="{DB791336-FCAA-4174-9303-B3F3748611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394069" y="6167615"/>
            <a:ext cx="7794882" cy="690385"/>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20">
            <a:extLst>
              <a:ext uri="{FF2B5EF4-FFF2-40B4-BE49-F238E27FC236}">
                <a16:creationId xmlns:a16="http://schemas.microsoft.com/office/drawing/2014/main" id="{CA212158-300D-44D0-9CCE-472C3F669E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5" y="6109423"/>
            <a:ext cx="12188951"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22">
            <a:extLst>
              <a:ext uri="{FF2B5EF4-FFF2-40B4-BE49-F238E27FC236}">
                <a16:creationId xmlns:a16="http://schemas.microsoft.com/office/drawing/2014/main" id="{988521F4-D44A-42C5-9BDB-5CA255540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94070" y="0"/>
            <a:ext cx="6400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878526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2EFCD5-E8DC-3843-2459-BA0DEF02978C}"/>
              </a:ext>
            </a:extLst>
          </p:cNvPr>
          <p:cNvSpPr>
            <a:spLocks noGrp="1"/>
          </p:cNvSpPr>
          <p:nvPr>
            <p:ph type="title"/>
          </p:nvPr>
        </p:nvSpPr>
        <p:spPr>
          <a:xfrm>
            <a:off x="642918" y="705113"/>
            <a:ext cx="3791059" cy="5197498"/>
          </a:xfrm>
        </p:spPr>
        <p:txBody>
          <a:bodyPr/>
          <a:lstStyle/>
          <a:p>
            <a:pPr algn="ctr"/>
            <a:r>
              <a:rPr lang="en-MX"/>
              <a:t>DETERRENTS </a:t>
            </a:r>
            <a:r>
              <a:rPr lang="en-MX" dirty="0"/>
              <a:t>TO LOVE</a:t>
            </a:r>
          </a:p>
        </p:txBody>
      </p:sp>
      <p:sp>
        <p:nvSpPr>
          <p:cNvPr id="3" name="Content Placeholder 2">
            <a:extLst>
              <a:ext uri="{FF2B5EF4-FFF2-40B4-BE49-F238E27FC236}">
                <a16:creationId xmlns:a16="http://schemas.microsoft.com/office/drawing/2014/main" id="{429353CE-01F1-1FFD-2F8E-CFEB0909584D}"/>
              </a:ext>
            </a:extLst>
          </p:cNvPr>
          <p:cNvSpPr>
            <a:spLocks noGrp="1"/>
          </p:cNvSpPr>
          <p:nvPr>
            <p:ph idx="1"/>
          </p:nvPr>
        </p:nvSpPr>
        <p:spPr>
          <a:xfrm>
            <a:off x="5376670" y="705113"/>
            <a:ext cx="6371633" cy="5197497"/>
          </a:xfrm>
        </p:spPr>
        <p:txBody>
          <a:bodyPr>
            <a:normAutofit/>
          </a:bodyPr>
          <a:lstStyle/>
          <a:p>
            <a:pPr marL="342900" lvl="0" indent="-342900">
              <a:buFont typeface="Wingdings" pitchFamily="2" charset="2"/>
              <a:buChar char="Ø"/>
            </a:pPr>
            <a:r>
              <a:rPr lang="en-US" sz="2000" dirty="0">
                <a:latin typeface="Calibri" panose="020F0502020204030204" pitchFamily="34" charset="0"/>
                <a:ea typeface="Times New Roman" panose="02020603050405020304" pitchFamily="18" charset="0"/>
                <a:cs typeface="Calibri" panose="020F0502020204030204" pitchFamily="34" charset="0"/>
              </a:rPr>
              <a:t>Development years Trauma(*1) must be dissolved/removed with force of Love to make room for growth.</a:t>
            </a:r>
          </a:p>
          <a:p>
            <a:pPr marL="342900" lvl="0" indent="-342900">
              <a:buFont typeface="Wingdings" pitchFamily="2" charset="2"/>
              <a:buChar char="Ø"/>
            </a:pPr>
            <a:r>
              <a:rPr lang="en-US" sz="2000" dirty="0">
                <a:latin typeface="Calibri" panose="020F0502020204030204" pitchFamily="34" charset="0"/>
                <a:ea typeface="Times New Roman" panose="02020603050405020304" pitchFamily="18" charset="0"/>
                <a:cs typeface="Calibri" panose="020F0502020204030204" pitchFamily="34" charset="0"/>
              </a:rPr>
              <a:t>Mostly artificial(*2) and in our mind. Based on man-made ideals/values/traditions, that are different among cultures.  </a:t>
            </a:r>
          </a:p>
          <a:p>
            <a:pPr marL="342900" lvl="0" indent="-342900">
              <a:buFont typeface="Wingdings" pitchFamily="2" charset="2"/>
              <a:buChar char="Ø"/>
            </a:pPr>
            <a:r>
              <a:rPr lang="en-US" sz="2000" dirty="0">
                <a:effectLst/>
                <a:latin typeface="Calibri" panose="020F0502020204030204" pitchFamily="34" charset="0"/>
                <a:ea typeface="Times New Roman" panose="02020603050405020304" pitchFamily="18" charset="0"/>
                <a:cs typeface="Calibri" panose="020F0502020204030204" pitchFamily="34" charset="0"/>
              </a:rPr>
              <a:t>Fear of change, loneliness.</a:t>
            </a:r>
          </a:p>
          <a:p>
            <a:pPr marL="342900" lvl="0" indent="-342900">
              <a:buFont typeface="Wingdings" pitchFamily="2" charset="2"/>
              <a:buChar char="Ø"/>
            </a:pPr>
            <a:r>
              <a:rPr lang="en-US" sz="2000" dirty="0">
                <a:latin typeface="Calibri" panose="020F0502020204030204" pitchFamily="34" charset="0"/>
                <a:cs typeface="Calibri" panose="020F0502020204030204" pitchFamily="34" charset="0"/>
              </a:rPr>
              <a:t>E</a:t>
            </a:r>
            <a:r>
              <a:rPr lang="en-MX" sz="2000">
                <a:latin typeface="Calibri" panose="020F0502020204030204" pitchFamily="34" charset="0"/>
                <a:cs typeface="Calibri" panose="020F0502020204030204" pitchFamily="34" charset="0"/>
              </a:rPr>
              <a:t>vil, hate, and bigotry are real deterrents</a:t>
            </a:r>
            <a:r>
              <a:rPr lang="en-US" sz="2000" dirty="0">
                <a:latin typeface="Calibri" panose="020F0502020204030204" pitchFamily="34" charset="0"/>
                <a:cs typeface="Calibri" panose="020F0502020204030204" pitchFamily="34" charset="0"/>
              </a:rPr>
              <a:t>.</a:t>
            </a:r>
            <a:endParaRPr lang="en-US" sz="2000" dirty="0">
              <a:effectLst/>
              <a:latin typeface="Calibri" panose="020F0502020204030204" pitchFamily="34" charset="0"/>
              <a:ea typeface="Times New Roman" panose="02020603050405020304" pitchFamily="18" charset="0"/>
              <a:cs typeface="Calibri" panose="020F0502020204030204" pitchFamily="34" charset="0"/>
            </a:endParaRPr>
          </a:p>
          <a:p>
            <a:pPr marL="342900" lvl="0" indent="-342900">
              <a:buFont typeface="Wingdings" pitchFamily="2" charset="2"/>
              <a:buChar char="Ø"/>
            </a:pPr>
            <a:r>
              <a:rPr lang="en-US" sz="2000" dirty="0">
                <a:effectLst/>
                <a:latin typeface="Calibri" panose="020F0502020204030204" pitchFamily="34" charset="0"/>
                <a:ea typeface="Times New Roman" panose="02020603050405020304" pitchFamily="18" charset="0"/>
                <a:cs typeface="Calibri" panose="020F0502020204030204" pitchFamily="34" charset="0"/>
              </a:rPr>
              <a:t>What can we do? There are other models</a:t>
            </a:r>
            <a:r>
              <a:rPr lang="en-US" sz="2000" dirty="0">
                <a:latin typeface="Calibri" panose="020F0502020204030204" pitchFamily="34" charset="0"/>
                <a:ea typeface="Times New Roman" panose="02020603050405020304" pitchFamily="18" charset="0"/>
                <a:cs typeface="Calibri" panose="020F0502020204030204" pitchFamily="34" charset="0"/>
              </a:rPr>
              <a:t>. </a:t>
            </a:r>
            <a:r>
              <a:rPr lang="en-US" sz="2000" dirty="0">
                <a:latin typeface="Calibri" panose="020F0502020204030204" pitchFamily="34" charset="0"/>
                <a:cs typeface="Calibri" panose="020F0502020204030204" pitchFamily="34" charset="0"/>
              </a:rPr>
              <a:t>Emotional shock* can awaken people.</a:t>
            </a:r>
            <a:endParaRPr lang="en-US" sz="2000" dirty="0">
              <a:effectLst/>
              <a:latin typeface="Calibri" panose="020F0502020204030204" pitchFamily="34" charset="0"/>
              <a:ea typeface="Times New Roman" panose="02020603050405020304" pitchFamily="18" charset="0"/>
              <a:cs typeface="Calibri" panose="020F0502020204030204" pitchFamily="34" charset="0"/>
            </a:endParaRPr>
          </a:p>
        </p:txBody>
      </p:sp>
    </p:spTree>
    <p:extLst>
      <p:ext uri="{BB962C8B-B14F-4D97-AF65-F5344CB8AC3E}">
        <p14:creationId xmlns:p14="http://schemas.microsoft.com/office/powerpoint/2010/main" val="5896825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8BCB6D-3786-C990-ADF9-58CC1668BC06}"/>
              </a:ext>
            </a:extLst>
          </p:cNvPr>
          <p:cNvSpPr>
            <a:spLocks noGrp="1"/>
          </p:cNvSpPr>
          <p:nvPr>
            <p:ph type="title"/>
          </p:nvPr>
        </p:nvSpPr>
        <p:spPr>
          <a:xfrm>
            <a:off x="642918" y="705113"/>
            <a:ext cx="3813335" cy="5197498"/>
          </a:xfrm>
        </p:spPr>
        <p:txBody>
          <a:bodyPr/>
          <a:lstStyle/>
          <a:p>
            <a:pPr algn="ctr"/>
            <a:r>
              <a:rPr lang="en-MX"/>
              <a:t>LOVE</a:t>
            </a:r>
            <a:r>
              <a:rPr lang="en-US" dirty="0"/>
              <a:t> IS</a:t>
            </a:r>
            <a:r>
              <a:rPr lang="en-MX"/>
              <a:t> FREE OF LABELS</a:t>
            </a:r>
            <a:r>
              <a:rPr lang="en-US" dirty="0"/>
              <a:t>*</a:t>
            </a:r>
            <a:endParaRPr lang="en-MX" dirty="0"/>
          </a:p>
        </p:txBody>
      </p:sp>
      <p:sp>
        <p:nvSpPr>
          <p:cNvPr id="3" name="Content Placeholder 2">
            <a:extLst>
              <a:ext uri="{FF2B5EF4-FFF2-40B4-BE49-F238E27FC236}">
                <a16:creationId xmlns:a16="http://schemas.microsoft.com/office/drawing/2014/main" id="{03E9B971-D6D7-90E7-E8D0-AA86E2438FA2}"/>
              </a:ext>
            </a:extLst>
          </p:cNvPr>
          <p:cNvSpPr>
            <a:spLocks noGrp="1"/>
          </p:cNvSpPr>
          <p:nvPr>
            <p:ph idx="1"/>
          </p:nvPr>
        </p:nvSpPr>
        <p:spPr>
          <a:xfrm>
            <a:off x="5376670" y="705113"/>
            <a:ext cx="6364225" cy="5197497"/>
          </a:xfrm>
        </p:spPr>
        <p:txBody>
          <a:bodyPr>
            <a:normAutofit lnSpcReduction="10000"/>
          </a:bodyPr>
          <a:lstStyle/>
          <a:p>
            <a:r>
              <a:rPr lang="en-US" dirty="0"/>
              <a:t>&gt;Language: created to communicate.</a:t>
            </a:r>
          </a:p>
          <a:p>
            <a:r>
              <a:rPr lang="en-US" dirty="0"/>
              <a:t>&gt;Words become </a:t>
            </a:r>
            <a:r>
              <a:rPr lang="en-MX"/>
              <a:t>Labels: </a:t>
            </a:r>
            <a:r>
              <a:rPr lang="en-US" dirty="0"/>
              <a:t>a single label became the whole person: must “defrost” these preconceived notions.</a:t>
            </a:r>
            <a:endParaRPr lang="en-MX" dirty="0"/>
          </a:p>
          <a:p>
            <a:r>
              <a:rPr lang="en-US" dirty="0"/>
              <a:t>&gt;Language - a tool to bring people together, find connections, congruencies, get cooperation.</a:t>
            </a:r>
          </a:p>
          <a:p>
            <a:r>
              <a:rPr lang="en-US" dirty="0"/>
              <a:t>&gt;Energetic</a:t>
            </a:r>
            <a:r>
              <a:rPr lang="en-MX"/>
              <a:t> </a:t>
            </a:r>
            <a:r>
              <a:rPr lang="en-MX" dirty="0"/>
              <a:t>linguistic environment – joyful</a:t>
            </a:r>
            <a:r>
              <a:rPr lang="en-MX"/>
              <a:t>,  reinforcing </a:t>
            </a:r>
            <a:r>
              <a:rPr lang="en-US" dirty="0"/>
              <a:t>of ideals and values that are expected to meet personal needs and desires.</a:t>
            </a:r>
            <a:endParaRPr lang="en-MX" dirty="0"/>
          </a:p>
          <a:p>
            <a:r>
              <a:rPr lang="en-US" dirty="0"/>
              <a:t>&gt;We are our words. </a:t>
            </a:r>
            <a:endParaRPr lang="en-MX" dirty="0"/>
          </a:p>
        </p:txBody>
      </p:sp>
    </p:spTree>
    <p:extLst>
      <p:ext uri="{BB962C8B-B14F-4D97-AF65-F5344CB8AC3E}">
        <p14:creationId xmlns:p14="http://schemas.microsoft.com/office/powerpoint/2010/main" val="12671924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D089D5-0CEF-44F0-73E1-337590D666D0}"/>
              </a:ext>
            </a:extLst>
          </p:cNvPr>
          <p:cNvSpPr>
            <a:spLocks noGrp="1"/>
          </p:cNvSpPr>
          <p:nvPr>
            <p:ph type="title"/>
          </p:nvPr>
        </p:nvSpPr>
        <p:spPr>
          <a:xfrm>
            <a:off x="642918" y="705113"/>
            <a:ext cx="3647728" cy="5197498"/>
          </a:xfrm>
        </p:spPr>
        <p:txBody>
          <a:bodyPr/>
          <a:lstStyle/>
          <a:p>
            <a:pPr algn="ctr"/>
            <a:br>
              <a:rPr lang="en-US" dirty="0"/>
            </a:br>
            <a:r>
              <a:rPr lang="en-MX"/>
              <a:t>LOVE RECOGNIZES NEED</a:t>
            </a:r>
            <a:r>
              <a:rPr lang="en-US" dirty="0"/>
              <a:t>S</a:t>
            </a:r>
            <a:r>
              <a:rPr lang="en-MX"/>
              <a:t> </a:t>
            </a:r>
            <a:br>
              <a:rPr lang="en-US" dirty="0"/>
            </a:br>
            <a:r>
              <a:rPr lang="en-MX" sz="2800"/>
              <a:t>Part </a:t>
            </a:r>
            <a:r>
              <a:rPr lang="en-MX" sz="2800" dirty="0"/>
              <a:t>1</a:t>
            </a:r>
          </a:p>
        </p:txBody>
      </p:sp>
      <p:sp>
        <p:nvSpPr>
          <p:cNvPr id="3" name="Content Placeholder 2">
            <a:extLst>
              <a:ext uri="{FF2B5EF4-FFF2-40B4-BE49-F238E27FC236}">
                <a16:creationId xmlns:a16="http://schemas.microsoft.com/office/drawing/2014/main" id="{050339AB-63B2-A705-50D4-D8BE282E6A32}"/>
              </a:ext>
            </a:extLst>
          </p:cNvPr>
          <p:cNvSpPr>
            <a:spLocks noGrp="1"/>
          </p:cNvSpPr>
          <p:nvPr>
            <p:ph idx="1"/>
          </p:nvPr>
        </p:nvSpPr>
        <p:spPr/>
        <p:txBody>
          <a:bodyPr>
            <a:normAutofit/>
          </a:bodyPr>
          <a:lstStyle/>
          <a:p>
            <a:r>
              <a:rPr lang="en-US" dirty="0"/>
              <a:t>&gt;There are</a:t>
            </a:r>
            <a:r>
              <a:rPr lang="en-MX"/>
              <a:t> laws </a:t>
            </a:r>
            <a:r>
              <a:rPr lang="en-US" dirty="0"/>
              <a:t>that</a:t>
            </a:r>
            <a:r>
              <a:rPr lang="en-MX"/>
              <a:t> prohibit </a:t>
            </a:r>
            <a:r>
              <a:rPr lang="en-US" dirty="0"/>
              <a:t>superficial human contact!  Effect -</a:t>
            </a:r>
            <a:r>
              <a:rPr lang="en-MX"/>
              <a:t> many have moved almost completely away from any form of physical love except on a purely animalistic level.</a:t>
            </a:r>
          </a:p>
          <a:p>
            <a:r>
              <a:rPr lang="en-US" dirty="0"/>
              <a:t>&gt;Emotional needs not simple and if unmet led to neurosis and psychosis.</a:t>
            </a:r>
            <a:endParaRPr lang="en-MX"/>
          </a:p>
          <a:p>
            <a:r>
              <a:rPr lang="en-US" dirty="0"/>
              <a:t>&gt;</a:t>
            </a:r>
            <a:r>
              <a:rPr lang="en-MX"/>
              <a:t>A path</a:t>
            </a:r>
            <a:r>
              <a:rPr lang="en-US" dirty="0"/>
              <a:t>*</a:t>
            </a:r>
            <a:r>
              <a:rPr lang="en-MX"/>
              <a:t> that meets the needs of heart</a:t>
            </a:r>
            <a:r>
              <a:rPr lang="en-US" dirty="0"/>
              <a:t> and</a:t>
            </a:r>
            <a:r>
              <a:rPr lang="en-MX"/>
              <a:t> feelings, is a joyful one that results in peace and </a:t>
            </a:r>
            <a:r>
              <a:rPr lang="en-US" dirty="0"/>
              <a:t>connecting with others</a:t>
            </a:r>
            <a:r>
              <a:rPr lang="en-MX"/>
              <a:t>.</a:t>
            </a:r>
            <a:endParaRPr lang="en-US" dirty="0"/>
          </a:p>
        </p:txBody>
      </p:sp>
    </p:spTree>
    <p:extLst>
      <p:ext uri="{BB962C8B-B14F-4D97-AF65-F5344CB8AC3E}">
        <p14:creationId xmlns:p14="http://schemas.microsoft.com/office/powerpoint/2010/main" val="3215383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26C8A-9513-AA27-51DD-91E976FA028A}"/>
              </a:ext>
            </a:extLst>
          </p:cNvPr>
          <p:cNvSpPr>
            <a:spLocks noGrp="1"/>
          </p:cNvSpPr>
          <p:nvPr>
            <p:ph type="title"/>
          </p:nvPr>
        </p:nvSpPr>
        <p:spPr>
          <a:xfrm>
            <a:off x="642918" y="705113"/>
            <a:ext cx="3635784" cy="5197498"/>
          </a:xfrm>
        </p:spPr>
        <p:txBody>
          <a:bodyPr/>
          <a:lstStyle/>
          <a:p>
            <a:pPr algn="ctr"/>
            <a:br>
              <a:rPr lang="en-US" dirty="0"/>
            </a:br>
            <a:br>
              <a:rPr lang="en-US" dirty="0"/>
            </a:br>
            <a:r>
              <a:rPr lang="en-US" dirty="0"/>
              <a:t>L</a:t>
            </a:r>
            <a:r>
              <a:rPr lang="en-MX"/>
              <a:t>OVE RECOGNIZES NEED</a:t>
            </a:r>
            <a:r>
              <a:rPr lang="en-US" dirty="0"/>
              <a:t>S</a:t>
            </a:r>
            <a:br>
              <a:rPr lang="en-US" dirty="0"/>
            </a:br>
            <a:r>
              <a:rPr lang="en-MX" sz="2800"/>
              <a:t>Part </a:t>
            </a:r>
            <a:r>
              <a:rPr lang="en-MX" sz="2800" dirty="0"/>
              <a:t>2</a:t>
            </a:r>
          </a:p>
        </p:txBody>
      </p:sp>
      <p:sp>
        <p:nvSpPr>
          <p:cNvPr id="3" name="Content Placeholder 2">
            <a:extLst>
              <a:ext uri="{FF2B5EF4-FFF2-40B4-BE49-F238E27FC236}">
                <a16:creationId xmlns:a16="http://schemas.microsoft.com/office/drawing/2014/main" id="{CFC750BC-0105-E202-8E04-01D0743883D8}"/>
              </a:ext>
            </a:extLst>
          </p:cNvPr>
          <p:cNvSpPr>
            <a:spLocks noGrp="1"/>
          </p:cNvSpPr>
          <p:nvPr>
            <p:ph idx="1"/>
          </p:nvPr>
        </p:nvSpPr>
        <p:spPr/>
        <p:txBody>
          <a:bodyPr>
            <a:normAutofit/>
          </a:bodyPr>
          <a:lstStyle/>
          <a:p>
            <a:r>
              <a:rPr lang="en-US" dirty="0"/>
              <a:t>&gt;Physical needs are simplest to satisfy- food, exercise, shelter, protection, nurturing and water, to be touched, fondled.</a:t>
            </a:r>
          </a:p>
          <a:p>
            <a:r>
              <a:rPr lang="en-US" dirty="0"/>
              <a:t>&gt;</a:t>
            </a:r>
            <a:r>
              <a:rPr lang="en-MX"/>
              <a:t>Physical love is necessary for happiness, growth and development</a:t>
            </a:r>
            <a:r>
              <a:rPr lang="en-US" dirty="0"/>
              <a:t>.</a:t>
            </a:r>
          </a:p>
          <a:p>
            <a:r>
              <a:rPr lang="en-US" dirty="0"/>
              <a:t>&gt;B</a:t>
            </a:r>
            <a:r>
              <a:rPr lang="en-MX"/>
              <a:t>asic psychological needs</a:t>
            </a:r>
            <a:r>
              <a:rPr lang="en-US" dirty="0"/>
              <a:t> to grow</a:t>
            </a:r>
            <a:r>
              <a:rPr lang="en-MX"/>
              <a:t>: to be seen, recognized, appreciated, heard, fondled, sexually satisfied</a:t>
            </a:r>
            <a:r>
              <a:rPr lang="en-US" dirty="0"/>
              <a:t>; but we don’t see each other - ”invisible person syndrome” is common.</a:t>
            </a:r>
            <a:endParaRPr lang="en-MX"/>
          </a:p>
          <a:p>
            <a:r>
              <a:rPr lang="en-MX"/>
              <a:t>	</a:t>
            </a:r>
            <a:endParaRPr lang="en-MX" dirty="0"/>
          </a:p>
        </p:txBody>
      </p:sp>
    </p:spTree>
    <p:extLst>
      <p:ext uri="{BB962C8B-B14F-4D97-AF65-F5344CB8AC3E}">
        <p14:creationId xmlns:p14="http://schemas.microsoft.com/office/powerpoint/2010/main" val="15193518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99405E2-1A96-4DBA-A9DC-4C2A1B421C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79855050-A75B-4DD0-9B56-8B1C7722D8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235" y="758246"/>
            <a:ext cx="4658480" cy="5386318"/>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9054CD6-DF28-27B8-5455-733A84AF20FD}"/>
              </a:ext>
            </a:extLst>
          </p:cNvPr>
          <p:cNvSpPr>
            <a:spLocks noGrp="1"/>
          </p:cNvSpPr>
          <p:nvPr>
            <p:ph type="title"/>
          </p:nvPr>
        </p:nvSpPr>
        <p:spPr>
          <a:xfrm>
            <a:off x="642919" y="1072110"/>
            <a:ext cx="3385072" cy="1430619"/>
          </a:xfrm>
        </p:spPr>
        <p:txBody>
          <a:bodyPr>
            <a:noAutofit/>
          </a:bodyPr>
          <a:lstStyle/>
          <a:p>
            <a:pPr algn="ctr"/>
            <a:r>
              <a:rPr lang="en-US" sz="2400" dirty="0"/>
              <a:t>LOVE IS </a:t>
            </a:r>
            <a:r>
              <a:rPr lang="en-MX" sz="2400"/>
              <a:t>A LEARNED PHENOMENA</a:t>
            </a:r>
            <a:r>
              <a:rPr lang="en-US" sz="2400" dirty="0"/>
              <a:t>*</a:t>
            </a:r>
            <a:endParaRPr lang="en-MX" sz="2400"/>
          </a:p>
        </p:txBody>
      </p:sp>
      <p:sp>
        <p:nvSpPr>
          <p:cNvPr id="13" name="Rectangle 12">
            <a:extLst>
              <a:ext uri="{FF2B5EF4-FFF2-40B4-BE49-F238E27FC236}">
                <a16:creationId xmlns:a16="http://schemas.microsoft.com/office/drawing/2014/main" id="{2060C0F7-61A6-4E64-A77E-AFBD811273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684060" y="0"/>
            <a:ext cx="7507940" cy="765228"/>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52C035DD-91BD-CCC7-9AA6-6F38BFD4E57C}"/>
              </a:ext>
            </a:extLst>
          </p:cNvPr>
          <p:cNvSpPr>
            <a:spLocks noGrp="1"/>
          </p:cNvSpPr>
          <p:nvPr>
            <p:ph idx="1"/>
          </p:nvPr>
        </p:nvSpPr>
        <p:spPr>
          <a:xfrm>
            <a:off x="51776" y="2774340"/>
            <a:ext cx="4605989" cy="3726942"/>
          </a:xfrm>
        </p:spPr>
        <p:txBody>
          <a:bodyPr anchor="t">
            <a:normAutofit fontScale="70000" lnSpcReduction="20000"/>
          </a:bodyPr>
          <a:lstStyle/>
          <a:p>
            <a:pPr lvl="0">
              <a:lnSpc>
                <a:spcPct val="130000"/>
              </a:lnSpc>
            </a:pPr>
            <a:r>
              <a:rPr lang="en-US" sz="2100" b="1" dirty="0">
                <a:effectLst/>
                <a:latin typeface="Calibri" panose="020F0502020204030204" pitchFamily="34" charset="0"/>
                <a:ea typeface="Times New Roman" panose="02020603050405020304" pitchFamily="18" charset="0"/>
                <a:cs typeface="Times New Roman" panose="02020603050405020304" pitchFamily="18" charset="0"/>
              </a:rPr>
              <a:t>Love as a Learned Phenomenon; but space must be created within us for flow of Love.</a:t>
            </a:r>
            <a:endParaRPr lang="en-MX" sz="2100">
              <a:effectLst/>
              <a:latin typeface="Calibri" panose="020F0502020204030204" pitchFamily="34" charset="0"/>
              <a:ea typeface="Times New Roman" panose="02020603050405020304" pitchFamily="18" charset="0"/>
              <a:cs typeface="Times New Roman" panose="02020603050405020304" pitchFamily="18" charset="0"/>
            </a:endParaRPr>
          </a:p>
          <a:p>
            <a:pPr marL="1028700" indent="-342900">
              <a:lnSpc>
                <a:spcPct val="130000"/>
              </a:lnSpc>
              <a:buFont typeface="Wingdings" pitchFamily="2" charset="2"/>
              <a:buChar char="Ø"/>
            </a:pPr>
            <a:r>
              <a:rPr lang="en-US" sz="2100" dirty="0">
                <a:effectLst/>
                <a:latin typeface="Calibri" panose="020F0502020204030204" pitchFamily="34" charset="0"/>
                <a:ea typeface="Times New Roman" panose="02020603050405020304" pitchFamily="18" charset="0"/>
                <a:cs typeface="Times New Roman" panose="02020603050405020304" pitchFamily="18" charset="0"/>
              </a:rPr>
              <a:t>Throughout history children raised as an animal will behave as an animal</a:t>
            </a:r>
            <a:r>
              <a:rPr lang="en-US" sz="2100" dirty="0">
                <a:latin typeface="Calibri" panose="020F0502020204030204" pitchFamily="34" charset="0"/>
                <a:ea typeface="Times New Roman" panose="02020603050405020304" pitchFamily="18" charset="0"/>
                <a:cs typeface="Times New Roman" panose="02020603050405020304" pitchFamily="18" charset="0"/>
              </a:rPr>
              <a:t>.</a:t>
            </a:r>
            <a:r>
              <a:rPr lang="en-US" sz="2100" b="1" dirty="0">
                <a:effectLst/>
                <a:latin typeface="Calibri" panose="020F0502020204030204" pitchFamily="34" charset="0"/>
                <a:ea typeface="Times New Roman" panose="02020603050405020304" pitchFamily="18" charset="0"/>
                <a:cs typeface="Times New Roman" panose="02020603050405020304" pitchFamily="18" charset="0"/>
              </a:rPr>
              <a:t> </a:t>
            </a:r>
          </a:p>
          <a:p>
            <a:pPr marL="1028700" indent="-342900">
              <a:lnSpc>
                <a:spcPct val="130000"/>
              </a:lnSpc>
              <a:buFont typeface="Wingdings" pitchFamily="2" charset="2"/>
              <a:buChar char="Ø"/>
            </a:pPr>
            <a:r>
              <a:rPr lang="en-US" sz="2100" dirty="0">
                <a:latin typeface="Calibri" panose="020F0502020204030204" pitchFamily="34" charset="0"/>
                <a:ea typeface="Times New Roman" panose="02020603050405020304" pitchFamily="18" charset="0"/>
                <a:cs typeface="Times New Roman" panose="02020603050405020304" pitchFamily="18" charset="0"/>
              </a:rPr>
              <a:t>P</a:t>
            </a:r>
            <a:r>
              <a:rPr lang="en-US" sz="2100" b="1" dirty="0">
                <a:effectLst/>
                <a:latin typeface="Calibri" panose="020F0502020204030204" pitchFamily="34" charset="0"/>
                <a:ea typeface="Times New Roman" panose="02020603050405020304" pitchFamily="18" charset="0"/>
                <a:cs typeface="Times New Roman" panose="02020603050405020304" pitchFamily="18" charset="0"/>
              </a:rPr>
              <a:t>eople learn to be and feel as a human being and to love as a human being.</a:t>
            </a:r>
          </a:p>
          <a:p>
            <a:pPr marL="1028700" indent="-342900">
              <a:lnSpc>
                <a:spcPct val="130000"/>
              </a:lnSpc>
              <a:buFont typeface="Wingdings" pitchFamily="2" charset="2"/>
              <a:buChar char="Ø"/>
            </a:pPr>
            <a:r>
              <a:rPr lang="en-US" sz="2100" dirty="0">
                <a:effectLst/>
                <a:latin typeface="Calibri" panose="020F0502020204030204" pitchFamily="34" charset="0"/>
                <a:ea typeface="Times New Roman" panose="02020603050405020304" pitchFamily="18" charset="0"/>
                <a:cs typeface="Times New Roman" panose="02020603050405020304" pitchFamily="18" charset="0"/>
              </a:rPr>
              <a:t>We must make room in our mind for new growth* and development.</a:t>
            </a:r>
            <a:endParaRPr lang="en-MX" sz="2100">
              <a:effectLst/>
              <a:latin typeface="Calibri" panose="020F0502020204030204" pitchFamily="34" charset="0"/>
              <a:ea typeface="Times New Roman" panose="02020603050405020304" pitchFamily="18" charset="0"/>
              <a:cs typeface="Times New Roman" panose="02020603050405020304" pitchFamily="18" charset="0"/>
            </a:endParaRPr>
          </a:p>
          <a:p>
            <a:pPr marL="685800">
              <a:lnSpc>
                <a:spcPct val="130000"/>
              </a:lnSpc>
            </a:pPr>
            <a:r>
              <a:rPr lang="en-US" sz="2100" dirty="0">
                <a:effectLst/>
                <a:latin typeface="Calibri" panose="020F0502020204030204" pitchFamily="34" charset="0"/>
                <a:ea typeface="Times New Roman" panose="02020603050405020304" pitchFamily="18" charset="0"/>
                <a:cs typeface="Times New Roman" panose="02020603050405020304" pitchFamily="18" charset="0"/>
              </a:rPr>
              <a:t> </a:t>
            </a:r>
            <a:endParaRPr lang="en-MX" sz="210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30000"/>
              </a:lnSpc>
            </a:pPr>
            <a:endParaRPr lang="en-MX" sz="1400"/>
          </a:p>
        </p:txBody>
      </p:sp>
      <p:pic>
        <p:nvPicPr>
          <p:cNvPr id="4" name="Picture 3" descr="A close-up of a person's ear&#10;&#10;Description automatically generated with low confidence">
            <a:extLst>
              <a:ext uri="{FF2B5EF4-FFF2-40B4-BE49-F238E27FC236}">
                <a16:creationId xmlns:a16="http://schemas.microsoft.com/office/drawing/2014/main" id="{AFC7E3B4-5FF1-7CE3-640F-B8F45B6674A1}"/>
              </a:ext>
            </a:extLst>
          </p:cNvPr>
          <p:cNvPicPr>
            <a:picLocks noChangeAspect="1"/>
          </p:cNvPicPr>
          <p:nvPr/>
        </p:nvPicPr>
        <p:blipFill>
          <a:blip r:embed="rId3"/>
          <a:stretch>
            <a:fillRect/>
          </a:stretch>
        </p:blipFill>
        <p:spPr>
          <a:xfrm>
            <a:off x="5747657" y="1405281"/>
            <a:ext cx="5542342" cy="4156757"/>
          </a:xfrm>
          <a:prstGeom prst="rect">
            <a:avLst/>
          </a:prstGeom>
        </p:spPr>
      </p:pic>
      <p:sp>
        <p:nvSpPr>
          <p:cNvPr id="15" name="Rectangle 14">
            <a:extLst>
              <a:ext uri="{FF2B5EF4-FFF2-40B4-BE49-F238E27FC236}">
                <a16:creationId xmlns:a16="http://schemas.microsoft.com/office/drawing/2014/main" id="{BCF4857D-F003-4CA1-82AB-00900B1008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 y="6144564"/>
            <a:ext cx="4656246" cy="71343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DB791336-FCAA-4174-9303-B3F3748611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715122" y="6167615"/>
            <a:ext cx="7473828" cy="690385"/>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CA212158-300D-44D0-9CCE-472C3F669E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5" y="6109423"/>
            <a:ext cx="12188951"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988521F4-D44A-42C5-9BDB-5CA255540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6241" y="0"/>
            <a:ext cx="6400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5E6738EB-6FF0-4AF9-8462-57F4494B88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5" y="713436"/>
            <a:ext cx="12188951"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62459421"/>
      </p:ext>
    </p:extLst>
  </p:cSld>
  <p:clrMapOvr>
    <a:masterClrMapping/>
  </p:clrMapOvr>
</p:sld>
</file>

<file path=ppt/theme/theme1.xml><?xml version="1.0" encoding="utf-8"?>
<a:theme xmlns:a="http://schemas.openxmlformats.org/drawingml/2006/main" name="ShojiVTI">
  <a:themeElements>
    <a:clrScheme name="AnalogousFromRegularSeedLeftStep">
      <a:dk1>
        <a:srgbClr val="000000"/>
      </a:dk1>
      <a:lt1>
        <a:srgbClr val="FFFFFF"/>
      </a:lt1>
      <a:dk2>
        <a:srgbClr val="22213D"/>
      </a:dk2>
      <a:lt2>
        <a:srgbClr val="E2E4E8"/>
      </a:lt2>
      <a:accent1>
        <a:srgbClr val="D49626"/>
      </a:accent1>
      <a:accent2>
        <a:srgbClr val="D54317"/>
      </a:accent2>
      <a:accent3>
        <a:srgbClr val="E7294D"/>
      </a:accent3>
      <a:accent4>
        <a:srgbClr val="D5178A"/>
      </a:accent4>
      <a:accent5>
        <a:srgbClr val="E329E7"/>
      </a:accent5>
      <a:accent6>
        <a:srgbClr val="8217D5"/>
      </a:accent6>
      <a:hlink>
        <a:srgbClr val="3F6DBF"/>
      </a:hlink>
      <a:folHlink>
        <a:srgbClr val="7F7F7F"/>
      </a:folHlink>
    </a:clrScheme>
    <a:fontScheme name="Custom 7">
      <a:majorFont>
        <a:latin typeface="Meiryo"/>
        <a:ea typeface=""/>
        <a:cs typeface=""/>
      </a:majorFont>
      <a:minorFont>
        <a:latin typeface="Meiryo"/>
        <a:ea typeface=""/>
        <a:cs typeface=""/>
      </a:minorFont>
    </a:fontScheme>
    <a:fmtScheme name="Feathered">
      <a:fillStyleLst>
        <a:solidFill>
          <a:schemeClr val="phClr"/>
        </a:solidFill>
        <a:solidFill>
          <a:schemeClr val="phClr">
            <a:tint val="67000"/>
            <a:satMod val="105000"/>
          </a:schemeClr>
        </a:solidFill>
        <a:gradFill rotWithShape="1">
          <a:gsLst>
            <a:gs pos="0">
              <a:schemeClr val="phClr">
                <a:tint val="94000"/>
                <a:satMod val="103000"/>
                <a:lumMod val="102000"/>
              </a:schemeClr>
            </a:gs>
            <a:gs pos="50000">
              <a:schemeClr val="phClr">
                <a:shade val="100000"/>
                <a:satMod val="110000"/>
                <a:lumMod val="100000"/>
              </a:schemeClr>
            </a:gs>
            <a:gs pos="100000">
              <a:schemeClr val="phClr">
                <a:shade val="70000"/>
                <a:satMod val="120000"/>
                <a:lumMod val="99000"/>
              </a:schemeClr>
            </a:gs>
          </a:gsLst>
          <a:path path="circle">
            <a:fillToRect l="100000" t="100000" r="100000" b="100000"/>
          </a:path>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tint val="50000"/>
              <a:shade val="83000"/>
            </a:schemeClr>
          </a:solidFill>
          <a:prstDash val="solid"/>
        </a:ln>
      </a:lnStyleLst>
      <a:effectStyleLst>
        <a:effectStyle>
          <a:effectLst/>
        </a:effectStyle>
        <a:effectStyle>
          <a:effectLst/>
        </a:effectStyle>
        <a:effectStyle>
          <a:effectLst>
            <a:outerShdw blurRad="57150" dist="25400" dir="5400000" algn="ctr" rotWithShape="0">
              <a:srgbClr val="000000">
                <a:alpha val="20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hojiVTI" id="{00D0DDEB-E771-48E5-9E96-0647434F08B1}" vid="{9D22D596-7FD0-4F89-958C-AD79A0949111}"/>
    </a:ext>
  </a:extLst>
</a:theme>
</file>

<file path=ppt/theme/theme2.xml><?xml version="1.0" encoding="utf-8"?>
<a:theme xmlns:a="http://schemas.openxmlformats.org/drawingml/2006/main" name="Office Theme 2013 - 202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16010</TotalTime>
  <Words>3305</Words>
  <Application>Microsoft Macintosh PowerPoint</Application>
  <PresentationFormat>Widescreen</PresentationFormat>
  <Paragraphs>204</Paragraphs>
  <Slides>27</Slides>
  <Notes>15</Notes>
  <HiddenSlides>0</HiddenSlides>
  <MMClips>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27</vt:i4>
      </vt:variant>
    </vt:vector>
  </HeadingPairs>
  <TitlesOfParts>
    <vt:vector size="34" baseType="lpstr">
      <vt:lpstr>Meiryo</vt:lpstr>
      <vt:lpstr>Arial</vt:lpstr>
      <vt:lpstr>Calibri</vt:lpstr>
      <vt:lpstr>Corbel</vt:lpstr>
      <vt:lpstr>Helvetica</vt:lpstr>
      <vt:lpstr>Wingdings</vt:lpstr>
      <vt:lpstr>ShojiVTI</vt:lpstr>
      <vt:lpstr>LOVE AS 4TH FUEL</vt:lpstr>
      <vt:lpstr>UNIVERSAL LOVE* </vt:lpstr>
      <vt:lpstr>PowerPoint Presentation</vt:lpstr>
      <vt:lpstr>NEED TO LOVE AND BE LOVED It Begins in the Womb-the 1st Holding Environment</vt:lpstr>
      <vt:lpstr>DETERRENTS TO LOVE</vt:lpstr>
      <vt:lpstr>LOVE IS FREE OF LABELS*</vt:lpstr>
      <vt:lpstr> LOVE RECOGNIZES NEEDS  Part 1</vt:lpstr>
      <vt:lpstr>  LOVE RECOGNIZES NEEDS Part 2</vt:lpstr>
      <vt:lpstr>LOVE IS A LEARNED PHENOMENA*</vt:lpstr>
      <vt:lpstr>MUST FIRST LOVE SELF</vt:lpstr>
      <vt:lpstr>LOVE REQUIRES ONE TO BE STRONG</vt:lpstr>
      <vt:lpstr>LOVE INVOLVES RESPONSIBILITY Part 1</vt:lpstr>
      <vt:lpstr> LOVE INVOLVES RESPONSIBILITY Part 2</vt:lpstr>
      <vt:lpstr> LOVE INVOLVES RESPONSIBILITY Part 3</vt:lpstr>
      <vt:lpstr>LOVE INVOLVES RESPONSIBILITY Part 4</vt:lpstr>
      <vt:lpstr> A Question of Definition-1</vt:lpstr>
      <vt:lpstr>A Question of Definition-2 </vt:lpstr>
      <vt:lpstr> A Question of  Definition-3</vt:lpstr>
      <vt:lpstr>A Question of  Definition-4</vt:lpstr>
      <vt:lpstr>A Question of  Definition-5</vt:lpstr>
      <vt:lpstr>A Question of  Definition-6</vt:lpstr>
      <vt:lpstr>A Question of  Definition-7</vt:lpstr>
      <vt:lpstr>LOVE KNOWS NO AGE</vt:lpstr>
      <vt:lpstr>LOVE KNOWS NO AGE (EXTERNAL and INTERNAL FORCES  in  LOVE)</vt:lpstr>
      <vt:lpstr>LOVE KNOWS NO AGE (LEARN AS AN ACTIVE PARTICIPANT IN LOVE)</vt:lpstr>
      <vt:lpstr>LOVE OFFERS NO APOLOGY</vt:lpstr>
      <vt:lpstr>REACHING THE BEGINNING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LOVE AS 4TH FUEL</dc:title>
  <dc:creator>Jafilam dela Cruz</dc:creator>
  <cp:lastModifiedBy>Jafilam dela Cruz</cp:lastModifiedBy>
  <cp:revision>130</cp:revision>
  <dcterms:created xsi:type="dcterms:W3CDTF">2022-12-26T11:38:56Z</dcterms:created>
  <dcterms:modified xsi:type="dcterms:W3CDTF">2023-03-28T18:11:34Z</dcterms:modified>
</cp:coreProperties>
</file>